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7" r:id="rId2"/>
    <p:sldId id="258" r:id="rId3"/>
    <p:sldId id="259" r:id="rId4"/>
    <p:sldId id="260" r:id="rId5"/>
    <p:sldId id="266" r:id="rId6"/>
    <p:sldId id="271" r:id="rId7"/>
    <p:sldId id="261" r:id="rId8"/>
    <p:sldId id="262" r:id="rId9"/>
    <p:sldId id="263" r:id="rId10"/>
    <p:sldId id="267" r:id="rId11"/>
    <p:sldId id="264" r:id="rId12"/>
    <p:sldId id="268" r:id="rId13"/>
    <p:sldId id="265" r:id="rId14"/>
    <p:sldId id="272" r:id="rId15"/>
    <p:sldId id="270" r:id="rId16"/>
    <p:sldId id="273" r:id="rId17"/>
    <p:sldId id="274" r:id="rId18"/>
    <p:sldId id="275" r:id="rId19"/>
    <p:sldId id="288" r:id="rId20"/>
    <p:sldId id="276" r:id="rId21"/>
    <p:sldId id="277" r:id="rId22"/>
    <p:sldId id="278" r:id="rId23"/>
    <p:sldId id="279" r:id="rId24"/>
    <p:sldId id="280" r:id="rId25"/>
    <p:sldId id="281" r:id="rId26"/>
    <p:sldId id="282" r:id="rId27"/>
    <p:sldId id="283" r:id="rId28"/>
    <p:sldId id="284" r:id="rId29"/>
    <p:sldId id="287" r:id="rId30"/>
    <p:sldId id="286" r:id="rId31"/>
    <p:sldId id="289" r:id="rId32"/>
    <p:sldId id="290" r:id="rId33"/>
    <p:sldId id="291" r:id="rId34"/>
    <p:sldId id="297" r:id="rId35"/>
    <p:sldId id="292" r:id="rId36"/>
    <p:sldId id="293" r:id="rId37"/>
    <p:sldId id="294" r:id="rId38"/>
    <p:sldId id="295"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8" r:id="rId60"/>
    <p:sldId id="319" r:id="rId61"/>
    <p:sldId id="320" r:id="rId62"/>
    <p:sldId id="322" r:id="rId63"/>
    <p:sldId id="321" r:id="rId64"/>
    <p:sldId id="323" r:id="rId65"/>
    <p:sldId id="324" r:id="rId66"/>
    <p:sldId id="325" r:id="rId67"/>
    <p:sldId id="326" r:id="rId68"/>
    <p:sldId id="327" r:id="rId69"/>
    <p:sldId id="333" r:id="rId70"/>
    <p:sldId id="328" r:id="rId71"/>
    <p:sldId id="329" r:id="rId72"/>
    <p:sldId id="330" r:id="rId73"/>
    <p:sldId id="332" r:id="rId74"/>
    <p:sldId id="334" r:id="rId75"/>
    <p:sldId id="335" r:id="rId76"/>
    <p:sldId id="336" r:id="rId77"/>
    <p:sldId id="337" r:id="rId78"/>
    <p:sldId id="338" r:id="rId79"/>
    <p:sldId id="339" r:id="rId80"/>
    <p:sldId id="340" r:id="rId81"/>
    <p:sldId id="341" r:id="rId82"/>
    <p:sldId id="342" r:id="rId83"/>
    <p:sldId id="343" r:id="rId84"/>
    <p:sldId id="344" r:id="rId85"/>
    <p:sldId id="346" r:id="rId86"/>
    <p:sldId id="347" r:id="rId87"/>
    <p:sldId id="348" r:id="rId88"/>
    <p:sldId id="349" r:id="rId89"/>
    <p:sldId id="350" r:id="rId90"/>
    <p:sldId id="351" r:id="rId91"/>
    <p:sldId id="352" r:id="rId92"/>
    <p:sldId id="354" r:id="rId93"/>
    <p:sldId id="356" r:id="rId94"/>
    <p:sldId id="357" r:id="rId95"/>
    <p:sldId id="358" r:id="rId96"/>
    <p:sldId id="355" r:id="rId97"/>
    <p:sldId id="359" r:id="rId98"/>
    <p:sldId id="360" r:id="rId99"/>
    <p:sldId id="361" r:id="rId100"/>
    <p:sldId id="362" r:id="rId101"/>
    <p:sldId id="363" r:id="rId102"/>
    <p:sldId id="364" r:id="rId103"/>
    <p:sldId id="365" r:id="rId104"/>
    <p:sldId id="366" r:id="rId105"/>
    <p:sldId id="367" r:id="rId106"/>
    <p:sldId id="36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A5A332C-E5F6-D849-9BD6-E7B348C80CE4}">
          <p14:sldIdLst>
            <p14:sldId id="257"/>
            <p14:sldId id="258"/>
            <p14:sldId id="259"/>
          </p14:sldIdLst>
        </p14:section>
        <p14:section name="part 1: history" id="{BBBA06C0-40F2-7247-AD11-EC5D168BF74C}">
          <p14:sldIdLst>
            <p14:sldId id="260"/>
            <p14:sldId id="266"/>
            <p14:sldId id="271"/>
            <p14:sldId id="261"/>
            <p14:sldId id="262"/>
            <p14:sldId id="263"/>
            <p14:sldId id="267"/>
            <p14:sldId id="264"/>
            <p14:sldId id="268"/>
            <p14:sldId id="265"/>
            <p14:sldId id="272"/>
            <p14:sldId id="270"/>
            <p14:sldId id="273"/>
            <p14:sldId id="274"/>
            <p14:sldId id="275"/>
            <p14:sldId id="288"/>
            <p14:sldId id="276"/>
            <p14:sldId id="277"/>
            <p14:sldId id="278"/>
            <p14:sldId id="279"/>
            <p14:sldId id="280"/>
            <p14:sldId id="281"/>
            <p14:sldId id="282"/>
            <p14:sldId id="283"/>
            <p14:sldId id="284"/>
            <p14:sldId id="287"/>
          </p14:sldIdLst>
        </p14:section>
        <p14:section name="part 2: simple RL example" id="{B403D3BC-BFD3-0048-BC00-E845916A8764}">
          <p14:sldIdLst>
            <p14:sldId id="286"/>
            <p14:sldId id="289"/>
            <p14:sldId id="290"/>
            <p14:sldId id="291"/>
            <p14:sldId id="297"/>
            <p14:sldId id="292"/>
            <p14:sldId id="293"/>
            <p14:sldId id="294"/>
            <p14:sldId id="295"/>
            <p14:sldId id="296"/>
            <p14:sldId id="298"/>
            <p14:sldId id="299"/>
            <p14:sldId id="300"/>
            <p14:sldId id="301"/>
            <p14:sldId id="302"/>
          </p14:sldIdLst>
        </p14:section>
        <p14:section name="part 3: mle" id="{156701CE-3098-3A4D-8287-4D44304E2ADC}">
          <p14:sldIdLst>
            <p14:sldId id="303"/>
            <p14:sldId id="304"/>
            <p14:sldId id="305"/>
            <p14:sldId id="306"/>
            <p14:sldId id="307"/>
            <p14:sldId id="308"/>
            <p14:sldId id="309"/>
            <p14:sldId id="310"/>
            <p14:sldId id="311"/>
            <p14:sldId id="312"/>
            <p14:sldId id="313"/>
            <p14:sldId id="314"/>
            <p14:sldId id="315"/>
            <p14:sldId id="316"/>
            <p14:sldId id="318"/>
            <p14:sldId id="319"/>
            <p14:sldId id="320"/>
            <p14:sldId id="322"/>
            <p14:sldId id="321"/>
            <p14:sldId id="323"/>
            <p14:sldId id="324"/>
            <p14:sldId id="325"/>
            <p14:sldId id="326"/>
            <p14:sldId id="327"/>
            <p14:sldId id="333"/>
            <p14:sldId id="328"/>
            <p14:sldId id="329"/>
            <p14:sldId id="330"/>
            <p14:sldId id="332"/>
            <p14:sldId id="334"/>
            <p14:sldId id="335"/>
            <p14:sldId id="336"/>
            <p14:sldId id="337"/>
            <p14:sldId id="338"/>
            <p14:sldId id="339"/>
            <p14:sldId id="340"/>
            <p14:sldId id="341"/>
            <p14:sldId id="342"/>
            <p14:sldId id="343"/>
            <p14:sldId id="344"/>
            <p14:sldId id="346"/>
            <p14:sldId id="347"/>
            <p14:sldId id="348"/>
            <p14:sldId id="349"/>
            <p14:sldId id="350"/>
            <p14:sldId id="351"/>
            <p14:sldId id="352"/>
          </p14:sldIdLst>
        </p14:section>
        <p14:section name="part 4: good estimation practices" id="{22175B1E-3718-1343-818D-FF0F2218E99C}">
          <p14:sldIdLst>
            <p14:sldId id="354"/>
            <p14:sldId id="356"/>
            <p14:sldId id="357"/>
            <p14:sldId id="358"/>
            <p14:sldId id="355"/>
            <p14:sldId id="359"/>
            <p14:sldId id="360"/>
            <p14:sldId id="361"/>
            <p14:sldId id="362"/>
            <p14:sldId id="363"/>
            <p14:sldId id="364"/>
          </p14:sldIdLst>
        </p14:section>
        <p14:section name="conclusion" id="{CF5671C8-DB36-0747-9BA8-DD041699E57B}">
          <p14:sldIdLst>
            <p14:sldId id="365"/>
            <p14:sldId id="366"/>
            <p14:sldId id="367"/>
            <p14:sldId id="3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6165"/>
  </p:normalViewPr>
  <p:slideViewPr>
    <p:cSldViewPr snapToGrid="0" showGuides="1">
      <p:cViewPr varScale="1">
        <p:scale>
          <a:sx n="118" d="100"/>
          <a:sy n="118" d="100"/>
        </p:scale>
        <p:origin x="504"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E47F3-446C-B14B-B898-DADF86482520}" type="datetimeFigureOut">
              <a:rPr lang="en-US" smtClean="0"/>
              <a:t>2/19/24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10D29-76CC-E44E-AB73-964EC964948A}" type="slidenum">
              <a:rPr lang="en-US" smtClean="0"/>
              <a:t>‹#›</a:t>
            </a:fld>
            <a:endParaRPr lang="en-US"/>
          </a:p>
        </p:txBody>
      </p:sp>
    </p:spTree>
    <p:extLst>
      <p:ext uri="{BB962C8B-B14F-4D97-AF65-F5344CB8AC3E}">
        <p14:creationId xmlns:p14="http://schemas.microsoft.com/office/powerpoint/2010/main" val="60959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b1c5df1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b1c5df1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6317619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6317619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9A22-E369-C62C-101D-3EDC898F57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E15C38-B7FF-4448-8B61-1EE42D952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896C73-21E7-69DB-E2CD-EC72392D044A}"/>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933D7C72-A279-8B28-59C2-B764EBE52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E3A9F-3C90-F31C-6992-DADC55F52C2C}"/>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17985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4CC0-4BAD-ED83-7EB4-D145A7C91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A56D4B-849C-54C8-CFF5-E6D01BAA42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DA1C9-348A-276C-9472-38E581F40C96}"/>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0D61F92B-2D6D-684F-57CD-864DC861B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7685F-B501-32A9-ED9C-B2F06F56FF01}"/>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642213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E384CE-3C08-B716-F953-B3C84B2D48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77A7C3-0C60-DBBB-6C35-E08CC8B2A7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3ED68A-1C43-3991-96A9-79CDC9C48230}"/>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28221739-454D-CC67-C278-1FFC6D560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A6EE5-3778-37E3-A3AC-02BA20B8061F}"/>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3119209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9360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7A37-8B47-71B6-32D9-1E7DE5CC2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1DE271-19C5-9F11-7D0D-32C01078D2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E06A0-B450-1A5A-EEB8-666F265D666A}"/>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6C6D8EF1-E925-A3E0-0E06-92A125109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85086-537E-5328-6314-F60B0913154B}"/>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889705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2CEE-0A92-5EBA-59AB-10A0357102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495F6F-C144-1E21-DF48-D0BB39D04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637A61-3B92-4FDE-21C4-F8341FD1AA23}"/>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B977BB06-397A-D245-9140-8A030EF2E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27E59-5E81-13DC-7786-E8ECA8A1730B}"/>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64532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F0DD-8796-11C0-D0EE-A696943188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834B-BE3E-C63F-E9C9-F4CA5EC65D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FD567B-1AD6-832F-46A7-42FFD6487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38AA24-F829-52BA-CA44-1A02C271018F}"/>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6" name="Footer Placeholder 5">
            <a:extLst>
              <a:ext uri="{FF2B5EF4-FFF2-40B4-BE49-F238E27FC236}">
                <a16:creationId xmlns:a16="http://schemas.microsoft.com/office/drawing/2014/main" id="{84F13C64-2275-5782-2ACB-153BF4EDA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B3B6A-08F2-A689-477A-29A95CA74989}"/>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03216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3C89-35DE-1B1A-BAA8-D41360D3DF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7E86D-D77C-98C2-8E39-D73A2B3D3F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D3EB97-D95A-F4BF-CE88-0A5DAD7A5D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9D66A6-C398-0269-70F8-B685E05FA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CE0C4F-C9AB-5B91-7AAE-041DCB0C02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EF2AAE-D360-DB20-6B6B-CC9F28B19DF4}"/>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8" name="Footer Placeholder 7">
            <a:extLst>
              <a:ext uri="{FF2B5EF4-FFF2-40B4-BE49-F238E27FC236}">
                <a16:creationId xmlns:a16="http://schemas.microsoft.com/office/drawing/2014/main" id="{8C0F54D4-DCB0-1F32-2A6A-BB260AD32D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698887-F350-345C-4E02-76B5B42EDF22}"/>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889649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F6DD-08C3-B071-C2BE-6214B81C4A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0D4D3D-E8AF-AE8C-53CB-A817E759D692}"/>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4" name="Footer Placeholder 3">
            <a:extLst>
              <a:ext uri="{FF2B5EF4-FFF2-40B4-BE49-F238E27FC236}">
                <a16:creationId xmlns:a16="http://schemas.microsoft.com/office/drawing/2014/main" id="{4D406A76-90B3-5892-7B36-641F5881C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25B99A-BD27-3506-51AC-D5BFCA4AB641}"/>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179205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E19CC-6DEE-5CB7-9CC5-3068A5029563}"/>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3" name="Footer Placeholder 2">
            <a:extLst>
              <a:ext uri="{FF2B5EF4-FFF2-40B4-BE49-F238E27FC236}">
                <a16:creationId xmlns:a16="http://schemas.microsoft.com/office/drawing/2014/main" id="{7645E521-363C-9A6E-7C0C-E03D967F59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A30EB9-4E51-A035-0769-BC9184C593D0}"/>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983115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035CB-0F2B-2DD0-274A-D0F44012FD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099B8-2301-A45C-1B25-F9495FAC5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FBBE28-0426-645B-93B6-6015EA588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ABEA0-D7AF-CF0E-D7C2-167BD4DDD6CD}"/>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6" name="Footer Placeholder 5">
            <a:extLst>
              <a:ext uri="{FF2B5EF4-FFF2-40B4-BE49-F238E27FC236}">
                <a16:creationId xmlns:a16="http://schemas.microsoft.com/office/drawing/2014/main" id="{19CF4CE8-E4D8-1339-4D5D-B663EB7BF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C7FBD-4987-8E30-6124-577EEAB7C2CC}"/>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2597311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5AB2-0585-F42D-8C1E-7D785ADBD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6276A1-9DD6-9BCD-7DF4-884F83BD27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06AB00-83C7-3A07-35B4-622C1EFB2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4A738-2AC6-AAC1-300F-575A938F9F11}"/>
              </a:ext>
            </a:extLst>
          </p:cNvPr>
          <p:cNvSpPr>
            <a:spLocks noGrp="1"/>
          </p:cNvSpPr>
          <p:nvPr>
            <p:ph type="dt" sz="half" idx="10"/>
          </p:nvPr>
        </p:nvSpPr>
        <p:spPr/>
        <p:txBody>
          <a:bodyPr/>
          <a:lstStyle/>
          <a:p>
            <a:fld id="{79717034-E6CE-F84D-9DC6-EDBAD08B3BEA}" type="datetimeFigureOut">
              <a:rPr lang="en-US" smtClean="0"/>
              <a:t>2/19/24</a:t>
            </a:fld>
            <a:endParaRPr lang="en-US"/>
          </a:p>
        </p:txBody>
      </p:sp>
      <p:sp>
        <p:nvSpPr>
          <p:cNvPr id="6" name="Footer Placeholder 5">
            <a:extLst>
              <a:ext uri="{FF2B5EF4-FFF2-40B4-BE49-F238E27FC236}">
                <a16:creationId xmlns:a16="http://schemas.microsoft.com/office/drawing/2014/main" id="{2B23F16C-C1C1-066B-E8D1-87A3155977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5C3108-9A8D-0353-FAEB-2863FB14A449}"/>
              </a:ext>
            </a:extLst>
          </p:cNvPr>
          <p:cNvSpPr>
            <a:spLocks noGrp="1"/>
          </p:cNvSpPr>
          <p:nvPr>
            <p:ph type="sldNum" sz="quarter" idx="12"/>
          </p:nvPr>
        </p:nvSpPr>
        <p:spPr/>
        <p:txBody>
          <a:bodyPr/>
          <a:lstStyle/>
          <a:p>
            <a:fld id="{F4F25FE4-9ECC-694F-8F03-686EFD0B2300}" type="slidenum">
              <a:rPr lang="en-US" smtClean="0"/>
              <a:t>‹#›</a:t>
            </a:fld>
            <a:endParaRPr lang="en-US"/>
          </a:p>
        </p:txBody>
      </p:sp>
    </p:spTree>
    <p:extLst>
      <p:ext uri="{BB962C8B-B14F-4D97-AF65-F5344CB8AC3E}">
        <p14:creationId xmlns:p14="http://schemas.microsoft.com/office/powerpoint/2010/main" val="1412622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42E26A-6089-66CF-F4B0-E7DDB6FFBC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CCF299-F564-A654-8E77-D4C76E016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99D69-1967-9C79-0EFC-86F134AC8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717034-E6CE-F84D-9DC6-EDBAD08B3BEA}" type="datetimeFigureOut">
              <a:rPr lang="en-US" smtClean="0"/>
              <a:t>2/19/24</a:t>
            </a:fld>
            <a:endParaRPr lang="en-US"/>
          </a:p>
        </p:txBody>
      </p:sp>
      <p:sp>
        <p:nvSpPr>
          <p:cNvPr id="5" name="Footer Placeholder 4">
            <a:extLst>
              <a:ext uri="{FF2B5EF4-FFF2-40B4-BE49-F238E27FC236}">
                <a16:creationId xmlns:a16="http://schemas.microsoft.com/office/drawing/2014/main" id="{ACC1B1E3-FB57-AD13-0906-653E38596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BBE8F7-9643-F596-2ADB-CA6F7B89D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25FE4-9ECC-694F-8F03-686EFD0B2300}" type="slidenum">
              <a:rPr lang="en-US" smtClean="0"/>
              <a:t>‹#›</a:t>
            </a:fld>
            <a:endParaRPr lang="en-US"/>
          </a:p>
        </p:txBody>
      </p:sp>
    </p:spTree>
    <p:extLst>
      <p:ext uri="{BB962C8B-B14F-4D97-AF65-F5344CB8AC3E}">
        <p14:creationId xmlns:p14="http://schemas.microsoft.com/office/powerpoint/2010/main" val="473105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incompleteideas.net/book/RLbook2020.pdf" TargetMode="External"/><Relationship Id="rId2" Type="http://schemas.openxmlformats.org/officeDocument/2006/relationships/hyperlink" Target="https://www.princeton.edu/~ndaw/d10.pdf" TargetMode="External"/><Relationship Id="rId1" Type="http://schemas.openxmlformats.org/officeDocument/2006/relationships/slideLayout" Target="../slideLayouts/slideLayout2.xml"/><Relationship Id="rId4" Type="http://schemas.openxmlformats.org/officeDocument/2006/relationships/hyperlink" Target="http://www.hannekedenouden.ruhosting.nl/RLtutorial/Instruction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6.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26" name="Picture 2" descr="Radboud University | Nijmegen">
            <a:extLst>
              <a:ext uri="{FF2B5EF4-FFF2-40B4-BE49-F238E27FC236}">
                <a16:creationId xmlns:a16="http://schemas.microsoft.com/office/drawing/2014/main" id="{6AAEB785-3E91-E88C-FE4C-F3145DE1F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3467" y="50580"/>
            <a:ext cx="2248533" cy="2248533"/>
          </a:xfrm>
          <a:prstGeom prst="rect">
            <a:avLst/>
          </a:prstGeom>
          <a:noFill/>
          <a:extLst>
            <a:ext uri="{909E8E84-426E-40DD-AFC4-6F175D3DCCD1}">
              <a14:hiddenFill xmlns:a14="http://schemas.microsoft.com/office/drawing/2010/main">
                <a:solidFill>
                  <a:srgbClr val="FFFFFF"/>
                </a:solidFill>
              </a14:hiddenFill>
            </a:ext>
          </a:extLst>
        </p:spPr>
      </p:pic>
      <p:pic>
        <p:nvPicPr>
          <p:cNvPr id="57" name="Google Shape;57;p13"/>
          <p:cNvPicPr preferRelativeResize="0"/>
          <p:nvPr/>
        </p:nvPicPr>
        <p:blipFill>
          <a:blip r:embed="rId4">
            <a:alphaModFix/>
          </a:blip>
          <a:stretch>
            <a:fillRect/>
          </a:stretch>
        </p:blipFill>
        <p:spPr>
          <a:xfrm>
            <a:off x="0" y="50563"/>
            <a:ext cx="2248533" cy="2248567"/>
          </a:xfrm>
          <a:prstGeom prst="rect">
            <a:avLst/>
          </a:prstGeom>
          <a:noFill/>
          <a:ln>
            <a:noFill/>
          </a:ln>
        </p:spPr>
      </p:pic>
      <p:sp>
        <p:nvSpPr>
          <p:cNvPr id="54" name="Google Shape;54;p13"/>
          <p:cNvSpPr txBox="1">
            <a:spLocks noGrp="1"/>
          </p:cNvSpPr>
          <p:nvPr>
            <p:ph type="ctrTitle"/>
          </p:nvPr>
        </p:nvSpPr>
        <p:spPr>
          <a:xfrm>
            <a:off x="415600" y="1643620"/>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CA" dirty="0"/>
              <a:t>Introduction to </a:t>
            </a:r>
            <a:br>
              <a:rPr lang="en-CA" dirty="0"/>
            </a:br>
            <a:r>
              <a:rPr lang="en-CA" dirty="0"/>
              <a:t>Reinforcement Learning</a:t>
            </a:r>
            <a:endParaRPr dirty="0"/>
          </a:p>
        </p:txBody>
      </p:sp>
      <p:sp>
        <p:nvSpPr>
          <p:cNvPr id="55" name="Google Shape;55;p13"/>
          <p:cNvSpPr txBox="1">
            <a:spLocks noGrp="1"/>
          </p:cNvSpPr>
          <p:nvPr>
            <p:ph type="subTitle" idx="1"/>
          </p:nvPr>
        </p:nvSpPr>
        <p:spPr>
          <a:xfrm>
            <a:off x="415589" y="4429686"/>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CA" sz="2667" dirty="0">
                <a:solidFill>
                  <a:schemeClr val="dk1"/>
                </a:solidFill>
              </a:rPr>
              <a:t>A</a:t>
            </a:r>
            <a:r>
              <a:rPr lang="en" sz="2667" dirty="0" err="1">
                <a:solidFill>
                  <a:schemeClr val="dk1"/>
                </a:solidFill>
              </a:rPr>
              <a:t>pplied</a:t>
            </a:r>
            <a:r>
              <a:rPr lang="en" sz="2667" dirty="0">
                <a:solidFill>
                  <a:schemeClr val="dk1"/>
                </a:solidFill>
              </a:rPr>
              <a:t> concepts for the practicing cognitive scientist</a:t>
            </a:r>
            <a:endParaRPr sz="2667" dirty="0">
              <a:solidFill>
                <a:schemeClr val="dk1"/>
              </a:solidFill>
            </a:endParaRPr>
          </a:p>
        </p:txBody>
      </p:sp>
      <p:sp>
        <p:nvSpPr>
          <p:cNvPr id="56" name="Google Shape;56;p13"/>
          <p:cNvSpPr txBox="1"/>
          <p:nvPr/>
        </p:nvSpPr>
        <p:spPr>
          <a:xfrm>
            <a:off x="6639339" y="5850030"/>
            <a:ext cx="5552661" cy="984845"/>
          </a:xfrm>
          <a:prstGeom prst="rect">
            <a:avLst/>
          </a:prstGeom>
          <a:noFill/>
          <a:ln>
            <a:noFill/>
          </a:ln>
        </p:spPr>
        <p:txBody>
          <a:bodyPr spcFirstLastPara="1" wrap="square" lIns="121900" tIns="121900" rIns="121900" bIns="121900" anchor="t" anchorCtr="0">
            <a:spAutoFit/>
          </a:bodyPr>
          <a:lstStyle/>
          <a:p>
            <a:pPr algn="ctr"/>
            <a:r>
              <a:rPr lang="en" sz="2400" dirty="0"/>
              <a:t>Sean Devine</a:t>
            </a:r>
          </a:p>
          <a:p>
            <a:pPr algn="ctr"/>
            <a:r>
              <a:rPr lang="en" sz="2400" dirty="0"/>
              <a:t>[</a:t>
            </a:r>
            <a:r>
              <a:rPr lang="en" sz="2400" dirty="0" err="1"/>
              <a:t>seandamiandevine@gmail.com</a:t>
            </a:r>
            <a:r>
              <a:rPr lang="en" sz="2400" dirty="0"/>
              <a:t>]</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The dog hears the bell, but now expects </a:t>
            </a:r>
            <a:r>
              <a:rPr lang="en-US" i="1" dirty="0"/>
              <a:t>something</a:t>
            </a:r>
            <a:endParaRPr lang="en-US"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Bells outline">
            <a:extLst>
              <a:ext uri="{FF2B5EF4-FFF2-40B4-BE49-F238E27FC236}">
                <a16:creationId xmlns:a16="http://schemas.microsoft.com/office/drawing/2014/main" id="{F1D059BD-0EA8-D33B-7685-8CC0CE47F7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03" y="2103437"/>
            <a:ext cx="1368427" cy="1368427"/>
          </a:xfrm>
          <a:prstGeom prst="rect">
            <a:avLst/>
          </a:prstGeom>
        </p:spPr>
      </p:pic>
    </p:spTree>
    <p:extLst>
      <p:ext uri="{BB962C8B-B14F-4D97-AF65-F5344CB8AC3E}">
        <p14:creationId xmlns:p14="http://schemas.microsoft.com/office/powerpoint/2010/main" val="4052563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p:pic>
        <p:nvPicPr>
          <p:cNvPr id="7" name="Picture 6" descr="A screen shot of a computer program&#10;&#10;Description automatically generated">
            <a:extLst>
              <a:ext uri="{FF2B5EF4-FFF2-40B4-BE49-F238E27FC236}">
                <a16:creationId xmlns:a16="http://schemas.microsoft.com/office/drawing/2014/main" id="{4877A80E-7C30-FEDA-ED86-C446CB835443}"/>
              </a:ext>
            </a:extLst>
          </p:cNvPr>
          <p:cNvPicPr>
            <a:picLocks noChangeAspect="1"/>
          </p:cNvPicPr>
          <p:nvPr/>
        </p:nvPicPr>
        <p:blipFill>
          <a:blip r:embed="rId2"/>
          <a:stretch>
            <a:fillRect/>
          </a:stretch>
        </p:blipFill>
        <p:spPr>
          <a:xfrm>
            <a:off x="161139" y="1826306"/>
            <a:ext cx="6239827" cy="4666569"/>
          </a:xfrm>
          <a:prstGeom prst="rect">
            <a:avLst/>
          </a:prstGeom>
        </p:spPr>
      </p:pic>
      <p:sp>
        <p:nvSpPr>
          <p:cNvPr id="8" name="Rectangle 7">
            <a:extLst>
              <a:ext uri="{FF2B5EF4-FFF2-40B4-BE49-F238E27FC236}">
                <a16:creationId xmlns:a16="http://schemas.microsoft.com/office/drawing/2014/main" id="{9FA2FE14-519D-FF05-BFBA-F2FC65C39D4B}"/>
              </a:ext>
            </a:extLst>
          </p:cNvPr>
          <p:cNvSpPr/>
          <p:nvPr/>
        </p:nvSpPr>
        <p:spPr>
          <a:xfrm>
            <a:off x="293914" y="5682343"/>
            <a:ext cx="13716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02F829-45CB-8053-EE3A-6D350D2B96C7}"/>
              </a:ext>
            </a:extLst>
          </p:cNvPr>
          <p:cNvSpPr txBox="1"/>
          <p:nvPr/>
        </p:nvSpPr>
        <p:spPr>
          <a:xfrm>
            <a:off x="6760029" y="1948543"/>
            <a:ext cx="5270832" cy="923330"/>
          </a:xfrm>
          <a:prstGeom prst="rect">
            <a:avLst/>
          </a:prstGeom>
          <a:noFill/>
        </p:spPr>
        <p:txBody>
          <a:bodyPr wrap="square" rtlCol="0">
            <a:spAutoFit/>
          </a:bodyPr>
          <a:lstStyle/>
          <a:p>
            <a:r>
              <a:rPr lang="en-US" dirty="0"/>
              <a:t>If </a:t>
            </a:r>
            <a:r>
              <a:rPr lang="en-US" dirty="0" err="1"/>
              <a:t>to_return</a:t>
            </a:r>
            <a:r>
              <a:rPr lang="en-US" dirty="0"/>
              <a:t> == “prob”, then the function returns the model predicted choice probabilities, which can then be compared again true </a:t>
            </a:r>
            <a:r>
              <a:rPr lang="en-US" dirty="0" err="1"/>
              <a:t>behaviour</a:t>
            </a:r>
            <a:endParaRPr lang="en-US" dirty="0"/>
          </a:p>
        </p:txBody>
      </p:sp>
    </p:spTree>
    <p:extLst>
      <p:ext uri="{BB962C8B-B14F-4D97-AF65-F5344CB8AC3E}">
        <p14:creationId xmlns:p14="http://schemas.microsoft.com/office/powerpoint/2010/main" val="326390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D02F829-45CB-8053-EE3A-6D350D2B96C7}"/>
                  </a:ext>
                </a:extLst>
              </p:cNvPr>
              <p:cNvSpPr txBox="1"/>
              <p:nvPr/>
            </p:nvSpPr>
            <p:spPr>
              <a:xfrm>
                <a:off x="6760029" y="1948543"/>
                <a:ext cx="5270832" cy="1200329"/>
              </a:xfrm>
              <a:prstGeom prst="rect">
                <a:avLst/>
              </a:prstGeom>
              <a:noFill/>
            </p:spPr>
            <p:txBody>
              <a:bodyPr wrap="square" rtlCol="0">
                <a:spAutoFit/>
              </a:bodyPr>
              <a:lstStyle/>
              <a:p>
                <a:r>
                  <a:rPr lang="en-US" dirty="0"/>
                  <a:t>This loop takes the estimated </a:t>
                </a:r>
                <a14:m>
                  <m:oMath xmlns:m="http://schemas.openxmlformats.org/officeDocument/2006/math">
                    <m:r>
                      <a:rPr lang="en-CA" b="0" i="1" smtClean="0">
                        <a:latin typeface="Cambria Math" panose="02040503050406030204" pitchFamily="18" charset="0"/>
                      </a:rPr>
                      <m:t>𝛼</m:t>
                    </m:r>
                  </m:oMath>
                </a14:m>
                <a:r>
                  <a:rPr lang="en-US" dirty="0"/>
                  <a:t> and </a:t>
                </a:r>
                <a14:m>
                  <m:oMath xmlns:m="http://schemas.openxmlformats.org/officeDocument/2006/math">
                    <m:r>
                      <a:rPr lang="en-CA" b="0" i="1" smtClean="0">
                        <a:latin typeface="Cambria Math" panose="02040503050406030204" pitchFamily="18" charset="0"/>
                      </a:rPr>
                      <m:t>𝛽</m:t>
                    </m:r>
                  </m:oMath>
                </a14:m>
                <a:r>
                  <a:rPr lang="en-US" dirty="0"/>
                  <a:t> values for each subject and then returns a vector of their choice probabilities, which can then be compared to actual </a:t>
                </a:r>
                <a:r>
                  <a:rPr lang="en-US" dirty="0" err="1"/>
                  <a:t>behaviour</a:t>
                </a:r>
                <a:endParaRPr lang="en-US" dirty="0"/>
              </a:p>
            </p:txBody>
          </p:sp>
        </mc:Choice>
        <mc:Fallback>
          <p:sp>
            <p:nvSpPr>
              <p:cNvPr id="9" name="TextBox 8">
                <a:extLst>
                  <a:ext uri="{FF2B5EF4-FFF2-40B4-BE49-F238E27FC236}">
                    <a16:creationId xmlns:a16="http://schemas.microsoft.com/office/drawing/2014/main" id="{BD02F829-45CB-8053-EE3A-6D350D2B96C7}"/>
                  </a:ext>
                </a:extLst>
              </p:cNvPr>
              <p:cNvSpPr txBox="1">
                <a:spLocks noRot="1" noChangeAspect="1" noMove="1" noResize="1" noEditPoints="1" noAdjustHandles="1" noChangeArrowheads="1" noChangeShapeType="1" noTextEdit="1"/>
              </p:cNvSpPr>
              <p:nvPr/>
            </p:nvSpPr>
            <p:spPr>
              <a:xfrm>
                <a:off x="6760029" y="1948543"/>
                <a:ext cx="5270832" cy="1200329"/>
              </a:xfrm>
              <a:prstGeom prst="rect">
                <a:avLst/>
              </a:prstGeom>
              <a:blipFill>
                <a:blip r:embed="rId2"/>
                <a:stretch>
                  <a:fillRect l="-962" t="-2083" b="-7292"/>
                </a:stretch>
              </a:blipFill>
            </p:spPr>
            <p:txBody>
              <a:bodyPr/>
              <a:lstStyle/>
              <a:p>
                <a:r>
                  <a:rPr lang="en-US">
                    <a:noFill/>
                  </a:rPr>
                  <a:t> </a:t>
                </a:r>
              </a:p>
            </p:txBody>
          </p:sp>
        </mc:Fallback>
      </mc:AlternateContent>
      <p:pic>
        <p:nvPicPr>
          <p:cNvPr id="4" name="Picture 3" descr="A screen shot of a computer code&#10;&#10;Description automatically generated">
            <a:extLst>
              <a:ext uri="{FF2B5EF4-FFF2-40B4-BE49-F238E27FC236}">
                <a16:creationId xmlns:a16="http://schemas.microsoft.com/office/drawing/2014/main" id="{81E1B608-D31F-3421-E27B-49DEF3BFBED3}"/>
              </a:ext>
            </a:extLst>
          </p:cNvPr>
          <p:cNvPicPr>
            <a:picLocks noChangeAspect="1"/>
          </p:cNvPicPr>
          <p:nvPr/>
        </p:nvPicPr>
        <p:blipFill>
          <a:blip r:embed="rId3"/>
          <a:stretch>
            <a:fillRect/>
          </a:stretch>
        </p:blipFill>
        <p:spPr>
          <a:xfrm>
            <a:off x="161139" y="1948543"/>
            <a:ext cx="6521396" cy="2133600"/>
          </a:xfrm>
          <a:prstGeom prst="rect">
            <a:avLst/>
          </a:prstGeom>
        </p:spPr>
      </p:pic>
    </p:spTree>
    <p:extLst>
      <p:ext uri="{BB962C8B-B14F-4D97-AF65-F5344CB8AC3E}">
        <p14:creationId xmlns:p14="http://schemas.microsoft.com/office/powerpoint/2010/main" val="1676953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p:pic>
        <p:nvPicPr>
          <p:cNvPr id="5" name="Picture 4" descr="A graph with blue and orange lines&#10;&#10;Description automatically generated">
            <a:extLst>
              <a:ext uri="{FF2B5EF4-FFF2-40B4-BE49-F238E27FC236}">
                <a16:creationId xmlns:a16="http://schemas.microsoft.com/office/drawing/2014/main" id="{262F9514-B74F-4F1B-C900-D6909B17E5F8}"/>
              </a:ext>
            </a:extLst>
          </p:cNvPr>
          <p:cNvPicPr>
            <a:picLocks noChangeAspect="1"/>
          </p:cNvPicPr>
          <p:nvPr/>
        </p:nvPicPr>
        <p:blipFill>
          <a:blip r:embed="rId2"/>
          <a:stretch>
            <a:fillRect/>
          </a:stretch>
        </p:blipFill>
        <p:spPr>
          <a:xfrm>
            <a:off x="2209801" y="1256847"/>
            <a:ext cx="6981371" cy="5236028"/>
          </a:xfrm>
          <a:prstGeom prst="rect">
            <a:avLst/>
          </a:prstGeom>
        </p:spPr>
      </p:pic>
    </p:spTree>
    <p:extLst>
      <p:ext uri="{BB962C8B-B14F-4D97-AF65-F5344CB8AC3E}">
        <p14:creationId xmlns:p14="http://schemas.microsoft.com/office/powerpoint/2010/main" val="1960234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6E00-9C49-4137-A18A-7FDA948803FD}"/>
              </a:ext>
            </a:extLst>
          </p:cNvPr>
          <p:cNvSpPr>
            <a:spLocks noGrp="1"/>
          </p:cNvSpPr>
          <p:nvPr>
            <p:ph type="title"/>
          </p:nvPr>
        </p:nvSpPr>
        <p:spPr>
          <a:xfrm>
            <a:off x="838200" y="2766218"/>
            <a:ext cx="10515600" cy="1325563"/>
          </a:xfrm>
        </p:spPr>
        <p:txBody>
          <a:bodyPr/>
          <a:lstStyle/>
          <a:p>
            <a:r>
              <a:rPr lang="en-US" dirty="0"/>
              <a:t>Conclusion</a:t>
            </a:r>
          </a:p>
        </p:txBody>
      </p:sp>
    </p:spTree>
    <p:extLst>
      <p:ext uri="{BB962C8B-B14F-4D97-AF65-F5344CB8AC3E}">
        <p14:creationId xmlns:p14="http://schemas.microsoft.com/office/powerpoint/2010/main" val="3599017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94C1-1830-233F-45F0-8067EAA29CCD}"/>
              </a:ext>
            </a:extLst>
          </p:cNvPr>
          <p:cNvSpPr>
            <a:spLocks noGrp="1"/>
          </p:cNvSpPr>
          <p:nvPr>
            <p:ph type="title"/>
          </p:nvPr>
        </p:nvSpPr>
        <p:spPr/>
        <p:txBody>
          <a:bodyPr/>
          <a:lstStyle/>
          <a:p>
            <a:r>
              <a:rPr lang="en-US" dirty="0"/>
              <a:t>What we’ve seen</a:t>
            </a:r>
          </a:p>
        </p:txBody>
      </p:sp>
      <p:sp>
        <p:nvSpPr>
          <p:cNvPr id="3" name="Content Placeholder 2">
            <a:extLst>
              <a:ext uri="{FF2B5EF4-FFF2-40B4-BE49-F238E27FC236}">
                <a16:creationId xmlns:a16="http://schemas.microsoft.com/office/drawing/2014/main" id="{70271381-64D0-FD05-026F-343F70228D7D}"/>
              </a:ext>
            </a:extLst>
          </p:cNvPr>
          <p:cNvSpPr>
            <a:spLocks noGrp="1"/>
          </p:cNvSpPr>
          <p:nvPr>
            <p:ph idx="1"/>
          </p:nvPr>
        </p:nvSpPr>
        <p:spPr/>
        <p:txBody>
          <a:bodyPr/>
          <a:lstStyle/>
          <a:p>
            <a:pPr marL="514350" indent="-514350">
              <a:buFont typeface="+mj-lt"/>
              <a:buAutoNum type="arabicPeriod"/>
            </a:pPr>
            <a:r>
              <a:rPr lang="en-US" dirty="0"/>
              <a:t>A brief history of RL in psychology and neuroscience</a:t>
            </a:r>
          </a:p>
          <a:p>
            <a:pPr marL="514350" indent="-514350">
              <a:buFont typeface="+mj-lt"/>
              <a:buAutoNum type="arabicPeriod"/>
            </a:pPr>
            <a:r>
              <a:rPr lang="en-US" dirty="0"/>
              <a:t>A basic RL model (Rescorla-Wagner and delta-learning rule)</a:t>
            </a:r>
          </a:p>
          <a:p>
            <a:pPr marL="514350" indent="-514350">
              <a:buFont typeface="+mj-lt"/>
              <a:buAutoNum type="arabicPeriod"/>
            </a:pPr>
            <a:r>
              <a:rPr lang="en-US" dirty="0"/>
              <a:t>Fitting a basic RL model using MLE</a:t>
            </a:r>
          </a:p>
          <a:p>
            <a:pPr marL="514350" indent="-514350">
              <a:buFont typeface="+mj-lt"/>
              <a:buAutoNum type="arabicPeriod"/>
            </a:pPr>
            <a:r>
              <a:rPr lang="en-US" dirty="0"/>
              <a:t>Some good practices in MLE</a:t>
            </a:r>
          </a:p>
        </p:txBody>
      </p:sp>
    </p:spTree>
    <p:extLst>
      <p:ext uri="{BB962C8B-B14F-4D97-AF65-F5344CB8AC3E}">
        <p14:creationId xmlns:p14="http://schemas.microsoft.com/office/powerpoint/2010/main" val="4176773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2BC7-9DB8-2A37-6669-724DF604C282}"/>
              </a:ext>
            </a:extLst>
          </p:cNvPr>
          <p:cNvSpPr>
            <a:spLocks noGrp="1"/>
          </p:cNvSpPr>
          <p:nvPr>
            <p:ph type="title"/>
          </p:nvPr>
        </p:nvSpPr>
        <p:spPr/>
        <p:txBody>
          <a:bodyPr/>
          <a:lstStyle/>
          <a:p>
            <a:r>
              <a:rPr lang="en-US" dirty="0"/>
              <a:t>What we did not see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AA3FC40-EB28-EE57-7032-A067DAA3B8FA}"/>
                  </a:ext>
                </a:extLst>
              </p:cNvPr>
              <p:cNvSpPr>
                <a:spLocks noGrp="1"/>
              </p:cNvSpPr>
              <p:nvPr>
                <p:ph idx="1"/>
              </p:nvPr>
            </p:nvSpPr>
            <p:spPr/>
            <p:txBody>
              <a:bodyPr/>
              <a:lstStyle/>
              <a:p>
                <a:r>
                  <a:rPr lang="en-US" dirty="0"/>
                  <a:t>Bayesian estimation</a:t>
                </a:r>
              </a:p>
              <a:p>
                <a:r>
                  <a:rPr lang="en-US" dirty="0"/>
                  <a:t>Bayesian model estimation (MLE + priors)</a:t>
                </a:r>
              </a:p>
              <a:p>
                <a:r>
                  <a:rPr lang="en-US" dirty="0"/>
                  <a:t>More complex RL models (see: Tim)</a:t>
                </a:r>
              </a:p>
              <a:p>
                <a:r>
                  <a:rPr lang="en-US" dirty="0" err="1"/>
                  <a:t>Hiearchical</a:t>
                </a:r>
                <a:r>
                  <a:rPr lang="en-US" dirty="0"/>
                  <a:t> modeling</a:t>
                </a:r>
              </a:p>
              <a:p>
                <a:r>
                  <a:rPr lang="en-US" dirty="0"/>
                  <a:t>Other important parameters in typical RL models (e.g., </a:t>
                </a:r>
                <a14:m>
                  <m:oMath xmlns:m="http://schemas.openxmlformats.org/officeDocument/2006/math">
                    <m:r>
                      <a:rPr lang="en-CA" b="0" i="1" smtClean="0">
                        <a:latin typeface="Cambria Math" panose="02040503050406030204" pitchFamily="18" charset="0"/>
                      </a:rPr>
                      <m:t>𝛾</m:t>
                    </m:r>
                  </m:oMath>
                </a14:m>
                <a:r>
                  <a:rPr lang="en-US" dirty="0"/>
                  <a:t>)</a:t>
                </a:r>
              </a:p>
              <a:p>
                <a:r>
                  <a:rPr lang="en-US" dirty="0"/>
                  <a:t>RL modeling of more complex tasks (e.g., two-step task)</a:t>
                </a:r>
              </a:p>
              <a:p>
                <a:r>
                  <a:rPr lang="en-US" dirty="0"/>
                  <a:t>…</a:t>
                </a:r>
              </a:p>
            </p:txBody>
          </p:sp>
        </mc:Choice>
        <mc:Fallback>
          <p:sp>
            <p:nvSpPr>
              <p:cNvPr id="3" name="Content Placeholder 2">
                <a:extLst>
                  <a:ext uri="{FF2B5EF4-FFF2-40B4-BE49-F238E27FC236}">
                    <a16:creationId xmlns:a16="http://schemas.microsoft.com/office/drawing/2014/main" id="{2AA3FC40-EB28-EE57-7032-A067DAA3B8F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513492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350D-82CE-E2B0-9AD6-29706FE25787}"/>
              </a:ext>
            </a:extLst>
          </p:cNvPr>
          <p:cNvSpPr>
            <a:spLocks noGrp="1"/>
          </p:cNvSpPr>
          <p:nvPr>
            <p:ph type="title"/>
          </p:nvPr>
        </p:nvSpPr>
        <p:spPr/>
        <p:txBody>
          <a:bodyPr/>
          <a:lstStyle/>
          <a:p>
            <a:r>
              <a:rPr lang="en-US" dirty="0"/>
              <a:t>Additional references</a:t>
            </a:r>
          </a:p>
        </p:txBody>
      </p:sp>
      <p:sp>
        <p:nvSpPr>
          <p:cNvPr id="3" name="Content Placeholder 2">
            <a:extLst>
              <a:ext uri="{FF2B5EF4-FFF2-40B4-BE49-F238E27FC236}">
                <a16:creationId xmlns:a16="http://schemas.microsoft.com/office/drawing/2014/main" id="{0CE4F846-BD06-8F4D-F453-8370F365EFD6}"/>
              </a:ext>
            </a:extLst>
          </p:cNvPr>
          <p:cNvSpPr>
            <a:spLocks noGrp="1"/>
          </p:cNvSpPr>
          <p:nvPr>
            <p:ph idx="1"/>
          </p:nvPr>
        </p:nvSpPr>
        <p:spPr/>
        <p:txBody>
          <a:bodyPr/>
          <a:lstStyle/>
          <a:p>
            <a:r>
              <a:rPr lang="en-US" dirty="0"/>
              <a:t>Excellent </a:t>
            </a:r>
            <a:r>
              <a:rPr lang="en-US" dirty="0">
                <a:hlinkClick r:id="rId2"/>
              </a:rPr>
              <a:t>tutorial</a:t>
            </a:r>
            <a:r>
              <a:rPr lang="en-US" dirty="0"/>
              <a:t> by Nathanial </a:t>
            </a:r>
            <a:r>
              <a:rPr lang="en-US" dirty="0" err="1"/>
              <a:t>Daw</a:t>
            </a:r>
            <a:r>
              <a:rPr lang="en-US" dirty="0"/>
              <a:t> (2011) on introductory RL modeling</a:t>
            </a:r>
          </a:p>
          <a:p>
            <a:r>
              <a:rPr lang="en-US" dirty="0"/>
              <a:t>The holy </a:t>
            </a:r>
            <a:r>
              <a:rPr lang="en-US" dirty="0">
                <a:hlinkClick r:id="rId3"/>
              </a:rPr>
              <a:t>book</a:t>
            </a:r>
            <a:r>
              <a:rPr lang="en-US" dirty="0"/>
              <a:t> of RL by Sutton &amp; </a:t>
            </a:r>
            <a:r>
              <a:rPr lang="en-US" dirty="0" err="1"/>
              <a:t>Barto</a:t>
            </a:r>
            <a:endParaRPr lang="en-US" dirty="0"/>
          </a:p>
          <a:p>
            <a:r>
              <a:rPr lang="en-US" dirty="0"/>
              <a:t>A really useful and interactive </a:t>
            </a:r>
            <a:r>
              <a:rPr lang="en-US" dirty="0">
                <a:hlinkClick r:id="rId4"/>
              </a:rPr>
              <a:t>webpage</a:t>
            </a:r>
            <a:r>
              <a:rPr lang="en-US" dirty="0"/>
              <a:t> designed by Jill </a:t>
            </a:r>
            <a:r>
              <a:rPr lang="en-US" dirty="0" err="1"/>
              <a:t>O’Reily</a:t>
            </a:r>
            <a:r>
              <a:rPr lang="en-US" dirty="0"/>
              <a:t> and </a:t>
            </a:r>
            <a:r>
              <a:rPr lang="en-US" dirty="0" err="1"/>
              <a:t>Henneke</a:t>
            </a:r>
            <a:r>
              <a:rPr lang="en-US" dirty="0"/>
              <a:t> den </a:t>
            </a:r>
            <a:r>
              <a:rPr lang="en-US" dirty="0" err="1"/>
              <a:t>Ouden</a:t>
            </a:r>
            <a:r>
              <a:rPr lang="en-US" dirty="0"/>
              <a:t> that helps get an intuition for RL parameters</a:t>
            </a:r>
          </a:p>
        </p:txBody>
      </p:sp>
    </p:spTree>
    <p:extLst>
      <p:ext uri="{BB962C8B-B14F-4D97-AF65-F5344CB8AC3E}">
        <p14:creationId xmlns:p14="http://schemas.microsoft.com/office/powerpoint/2010/main" val="143805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And is still surprised, but less, when the food appears</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Dog Food Bowl with solid fill">
            <a:extLst>
              <a:ext uri="{FF2B5EF4-FFF2-40B4-BE49-F238E27FC236}">
                <a16:creationId xmlns:a16="http://schemas.microsoft.com/office/drawing/2014/main" id="{FE2F3BFE-E2E0-C1E0-8D95-12ED1FA56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2736" y="5096670"/>
            <a:ext cx="1543050" cy="1543050"/>
          </a:xfrm>
          <a:prstGeom prst="rect">
            <a:avLst/>
          </a:prstGeom>
        </p:spPr>
      </p:pic>
    </p:spTree>
    <p:extLst>
      <p:ext uri="{BB962C8B-B14F-4D97-AF65-F5344CB8AC3E}">
        <p14:creationId xmlns:p14="http://schemas.microsoft.com/office/powerpoint/2010/main" val="427588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On the next trial</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69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The dog now </a:t>
            </a:r>
            <a:r>
              <a:rPr lang="en-US" u="sng" dirty="0"/>
              <a:t>predicts</a:t>
            </a:r>
            <a:r>
              <a:rPr lang="en-US" dirty="0"/>
              <a:t> the food when the bell chimes</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Dog Food Bowl with solid fill">
            <a:extLst>
              <a:ext uri="{FF2B5EF4-FFF2-40B4-BE49-F238E27FC236}">
                <a16:creationId xmlns:a16="http://schemas.microsoft.com/office/drawing/2014/main" id="{3674885E-221E-2C9F-36BE-D48E494F6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4446" y="2928939"/>
            <a:ext cx="1543050" cy="1543050"/>
          </a:xfrm>
          <a:prstGeom prst="rect">
            <a:avLst/>
          </a:prstGeom>
        </p:spPr>
      </p:pic>
      <p:pic>
        <p:nvPicPr>
          <p:cNvPr id="6" name="Graphic 5" descr="Bells outline">
            <a:extLst>
              <a:ext uri="{FF2B5EF4-FFF2-40B4-BE49-F238E27FC236}">
                <a16:creationId xmlns:a16="http://schemas.microsoft.com/office/drawing/2014/main" id="{351A4875-E996-7F09-CF19-43FCAF8D4E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9403" y="2103437"/>
            <a:ext cx="1368427" cy="1368427"/>
          </a:xfrm>
          <a:prstGeom prst="rect">
            <a:avLst/>
          </a:prstGeom>
        </p:spPr>
      </p:pic>
    </p:spTree>
    <p:extLst>
      <p:ext uri="{BB962C8B-B14F-4D97-AF65-F5344CB8AC3E}">
        <p14:creationId xmlns:p14="http://schemas.microsoft.com/office/powerpoint/2010/main" val="320961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And he is now unsurprised by the appearance of the food</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Bells outline">
            <a:extLst>
              <a:ext uri="{FF2B5EF4-FFF2-40B4-BE49-F238E27FC236}">
                <a16:creationId xmlns:a16="http://schemas.microsoft.com/office/drawing/2014/main" id="{351A4875-E996-7F09-CF19-43FCAF8D4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03" y="2103437"/>
            <a:ext cx="1368427" cy="1368427"/>
          </a:xfrm>
          <a:prstGeom prst="rect">
            <a:avLst/>
          </a:prstGeom>
        </p:spPr>
      </p:pic>
      <p:pic>
        <p:nvPicPr>
          <p:cNvPr id="7" name="Graphic 6" descr="Dog Food Bowl with solid fill">
            <a:extLst>
              <a:ext uri="{FF2B5EF4-FFF2-40B4-BE49-F238E27FC236}">
                <a16:creationId xmlns:a16="http://schemas.microsoft.com/office/drawing/2014/main" id="{624E1BC6-2FDB-E2FB-AC8B-71BCCE26C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2736" y="5096670"/>
            <a:ext cx="1543050" cy="1543050"/>
          </a:xfrm>
          <a:prstGeom prst="rect">
            <a:avLst/>
          </a:prstGeom>
        </p:spPr>
      </p:pic>
    </p:spTree>
    <p:extLst>
      <p:ext uri="{BB962C8B-B14F-4D97-AF65-F5344CB8AC3E}">
        <p14:creationId xmlns:p14="http://schemas.microsoft.com/office/powerpoint/2010/main" val="1393840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pic>
        <p:nvPicPr>
          <p:cNvPr id="10" name="Picture 9" descr="A graph with a dotted line&#10;&#10;Description automatically generated">
            <a:extLst>
              <a:ext uri="{FF2B5EF4-FFF2-40B4-BE49-F238E27FC236}">
                <a16:creationId xmlns:a16="http://schemas.microsoft.com/office/drawing/2014/main" id="{FC796BD7-99B6-2F4C-8F1A-7735D278A674}"/>
              </a:ext>
            </a:extLst>
          </p:cNvPr>
          <p:cNvPicPr>
            <a:picLocks noChangeAspect="1"/>
          </p:cNvPicPr>
          <p:nvPr/>
        </p:nvPicPr>
        <p:blipFill>
          <a:blip r:embed="rId2"/>
          <a:stretch>
            <a:fillRect/>
          </a:stretch>
        </p:blipFill>
        <p:spPr>
          <a:xfrm>
            <a:off x="5903913" y="2141935"/>
            <a:ext cx="6288087" cy="4716065"/>
          </a:xfrm>
          <a:prstGeom prst="rect">
            <a:avLst/>
          </a:prstGeom>
        </p:spPr>
      </p:pic>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Key insight: reward </a:t>
            </a:r>
            <a:r>
              <a:rPr lang="en-US" i="1" dirty="0"/>
              <a:t>predictions</a:t>
            </a:r>
          </a:p>
        </p:txBody>
      </p:sp>
      <p:sp>
        <p:nvSpPr>
          <p:cNvPr id="14" name="TextBox 13">
            <a:extLst>
              <a:ext uri="{FF2B5EF4-FFF2-40B4-BE49-F238E27FC236}">
                <a16:creationId xmlns:a16="http://schemas.microsoft.com/office/drawing/2014/main" id="{3376EB64-23A3-4022-AE3D-F598F70E980A}"/>
              </a:ext>
            </a:extLst>
          </p:cNvPr>
          <p:cNvSpPr txBox="1"/>
          <p:nvPr/>
        </p:nvSpPr>
        <p:spPr>
          <a:xfrm>
            <a:off x="824245" y="3308349"/>
            <a:ext cx="4034759" cy="369332"/>
          </a:xfrm>
          <a:prstGeom prst="rect">
            <a:avLst/>
          </a:prstGeom>
          <a:noFill/>
        </p:spPr>
        <p:txBody>
          <a:bodyPr wrap="none" rtlCol="0">
            <a:spAutoFit/>
          </a:bodyPr>
          <a:lstStyle/>
          <a:p>
            <a:pPr algn="ctr"/>
            <a:r>
              <a:rPr lang="en-US" b="1" dirty="0"/>
              <a:t>But what do we </a:t>
            </a:r>
            <a:r>
              <a:rPr lang="en-US" b="1" i="1" dirty="0"/>
              <a:t>really </a:t>
            </a:r>
            <a:r>
              <a:rPr lang="en-US" b="1" dirty="0"/>
              <a:t>mean by surprise </a:t>
            </a:r>
          </a:p>
        </p:txBody>
      </p:sp>
      <p:sp>
        <p:nvSpPr>
          <p:cNvPr id="15" name="TextBox 14">
            <a:extLst>
              <a:ext uri="{FF2B5EF4-FFF2-40B4-BE49-F238E27FC236}">
                <a16:creationId xmlns:a16="http://schemas.microsoft.com/office/drawing/2014/main" id="{065956B6-FE4C-165B-FE4C-61F0E7A554B9}"/>
              </a:ext>
            </a:extLst>
          </p:cNvPr>
          <p:cNvSpPr txBox="1"/>
          <p:nvPr/>
        </p:nvSpPr>
        <p:spPr>
          <a:xfrm>
            <a:off x="-60325" y="3929815"/>
            <a:ext cx="5803900" cy="1754326"/>
          </a:xfrm>
          <a:prstGeom prst="rect">
            <a:avLst/>
          </a:prstGeom>
          <a:noFill/>
        </p:spPr>
        <p:txBody>
          <a:bodyPr wrap="square" rtlCol="0">
            <a:spAutoFit/>
          </a:bodyPr>
          <a:lstStyle/>
          <a:p>
            <a:r>
              <a:rPr lang="en-US" dirty="0"/>
              <a:t>The degree to which our </a:t>
            </a:r>
            <a:r>
              <a:rPr lang="en-US" i="1" dirty="0"/>
              <a:t>prediction </a:t>
            </a:r>
            <a:r>
              <a:rPr lang="en-US" dirty="0"/>
              <a:t>matches the </a:t>
            </a:r>
            <a:r>
              <a:rPr lang="en-US" i="1" dirty="0"/>
              <a:t>outcome</a:t>
            </a:r>
          </a:p>
          <a:p>
            <a:endParaRPr lang="en-US" i="1" dirty="0"/>
          </a:p>
          <a:p>
            <a:r>
              <a:rPr lang="en-US" dirty="0"/>
              <a:t>If our prediction ≠ outcome, we are surprised</a:t>
            </a:r>
          </a:p>
          <a:p>
            <a:r>
              <a:rPr lang="en-US" dirty="0"/>
              <a:t>If our prediction = outcome, we are not</a:t>
            </a:r>
          </a:p>
          <a:p>
            <a:endParaRPr lang="en-US" dirty="0"/>
          </a:p>
          <a:p>
            <a:r>
              <a:rPr lang="en-US" dirty="0"/>
              <a:t>And this is even more true if our predictions are </a:t>
            </a:r>
            <a:r>
              <a:rPr lang="en-US" i="1" dirty="0"/>
              <a:t>strong</a:t>
            </a:r>
            <a:r>
              <a:rPr lang="en-US" dirty="0"/>
              <a:t>!</a:t>
            </a:r>
          </a:p>
        </p:txBody>
      </p:sp>
      <p:sp>
        <p:nvSpPr>
          <p:cNvPr id="16" name="TextBox 15">
            <a:extLst>
              <a:ext uri="{FF2B5EF4-FFF2-40B4-BE49-F238E27FC236}">
                <a16:creationId xmlns:a16="http://schemas.microsoft.com/office/drawing/2014/main" id="{F564D4AE-9514-081C-0835-2EF1C08AFA89}"/>
              </a:ext>
            </a:extLst>
          </p:cNvPr>
          <p:cNvSpPr txBox="1"/>
          <p:nvPr/>
        </p:nvSpPr>
        <p:spPr>
          <a:xfrm>
            <a:off x="-60325" y="6176963"/>
            <a:ext cx="5803900" cy="369332"/>
          </a:xfrm>
          <a:prstGeom prst="rect">
            <a:avLst/>
          </a:prstGeom>
          <a:noFill/>
        </p:spPr>
        <p:txBody>
          <a:bodyPr wrap="square" rtlCol="0">
            <a:spAutoFit/>
          </a:bodyPr>
          <a:lstStyle/>
          <a:p>
            <a:r>
              <a:rPr lang="en-US" dirty="0"/>
              <a:t>Call this value the </a:t>
            </a:r>
            <a:r>
              <a:rPr lang="en-US" b="1" dirty="0"/>
              <a:t>prediction error</a:t>
            </a:r>
            <a:endParaRPr lang="en-US" dirty="0"/>
          </a:p>
        </p:txBody>
      </p:sp>
    </p:spTree>
    <p:extLst>
      <p:ext uri="{BB962C8B-B14F-4D97-AF65-F5344CB8AC3E}">
        <p14:creationId xmlns:p14="http://schemas.microsoft.com/office/powerpoint/2010/main" val="247760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US" i="1" dirty="0"/>
              </a:p>
              <a:p>
                <a14:m>
                  <m:oMath xmlns:m="http://schemas.openxmlformats.org/officeDocument/2006/math">
                    <m:r>
                      <a:rPr lang="en-CA" sz="2000" b="0" i="1" smtClean="0">
                        <a:latin typeface="Cambria Math" panose="02040503050406030204" pitchFamily="18" charset="0"/>
                      </a:rPr>
                      <m:t>𝑡</m:t>
                    </m:r>
                  </m:oMath>
                </a14:m>
                <a:r>
                  <a:rPr lang="en-US" sz="2000" i="1" dirty="0"/>
                  <a:t> is the trial (i.e., t = 2 means it is the second time the dog hears the bell/sees the food)</a:t>
                </a:r>
              </a:p>
              <a:p>
                <a14:m>
                  <m:oMath xmlns:m="http://schemas.openxmlformats.org/officeDocument/2006/math">
                    <m:r>
                      <a:rPr lang="en-CA" sz="2000" b="0" i="1" smtClean="0">
                        <a:latin typeface="Cambria Math" panose="02040503050406030204" pitchFamily="18" charset="0"/>
                      </a:rPr>
                      <m:t>𝛿</m:t>
                    </m:r>
                  </m:oMath>
                </a14:m>
                <a:r>
                  <a:rPr lang="en-US" sz="2000" i="1" dirty="0"/>
                  <a:t> </a:t>
                </a:r>
                <a:r>
                  <a:rPr lang="en-US" sz="2000" dirty="0"/>
                  <a:t>is the </a:t>
                </a:r>
                <a:r>
                  <a:rPr lang="en-US" sz="2000" b="1" dirty="0"/>
                  <a:t>prediction error</a:t>
                </a:r>
                <a:r>
                  <a:rPr lang="en-US" sz="2000" dirty="0"/>
                  <a:t>—how </a:t>
                </a:r>
                <a:r>
                  <a:rPr lang="en-US" sz="2000" i="1" dirty="0"/>
                  <a:t>surprised </a:t>
                </a:r>
                <a:r>
                  <a:rPr lang="en-US" sz="2000" dirty="0"/>
                  <a:t>we are by the outcome</a:t>
                </a:r>
              </a:p>
              <a:p>
                <a14:m>
                  <m:oMath xmlns:m="http://schemas.openxmlformats.org/officeDocument/2006/math">
                    <m:r>
                      <a:rPr lang="en-CA" sz="2000" b="0" i="1" smtClean="0">
                        <a:latin typeface="Cambria Math" panose="02040503050406030204" pitchFamily="18" charset="0"/>
                      </a:rPr>
                      <m:t>𝑟</m:t>
                    </m:r>
                  </m:oMath>
                </a14:m>
                <a:r>
                  <a:rPr lang="en-US" sz="2000" dirty="0"/>
                  <a:t> is the reward we obtained on trial </a:t>
                </a:r>
                <a14:m>
                  <m:oMath xmlns:m="http://schemas.openxmlformats.org/officeDocument/2006/math">
                    <m:r>
                      <a:rPr lang="en-CA" sz="2000" b="0" i="1" smtClean="0">
                        <a:latin typeface="Cambria Math" panose="02040503050406030204" pitchFamily="18" charset="0"/>
                      </a:rPr>
                      <m:t>𝑡</m:t>
                    </m:r>
                  </m:oMath>
                </a14:m>
                <a:r>
                  <a:rPr lang="en-US" sz="2000" dirty="0"/>
                  <a:t> (e.g., 1 for food, 0 for no food)</a:t>
                </a:r>
              </a:p>
              <a:p>
                <a14:m>
                  <m:oMath xmlns:m="http://schemas.openxmlformats.org/officeDocument/2006/math">
                    <m:r>
                      <a:rPr lang="en-CA" sz="2000" b="0" i="1" smtClean="0">
                        <a:latin typeface="Cambria Math" panose="02040503050406030204" pitchFamily="18" charset="0"/>
                      </a:rPr>
                      <m:t>𝑉</m:t>
                    </m:r>
                  </m:oMath>
                </a14:m>
                <a:r>
                  <a:rPr lang="en-US" sz="2000" dirty="0"/>
                  <a:t> is our </a:t>
                </a:r>
                <a:r>
                  <a:rPr lang="en-US" sz="2000" b="1" dirty="0"/>
                  <a:t>prediction </a:t>
                </a:r>
                <a:r>
                  <a:rPr lang="en-US" sz="2000" dirty="0"/>
                  <a:t>about the reward (e.g., 1 = I expected to get food, 0 = I did not expect to)</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86" t="-2326" r="-8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385E267-D937-87AB-6482-A0E2D08D00A4}"/>
              </a:ext>
            </a:extLst>
          </p:cNvPr>
          <p:cNvSpPr txBox="1"/>
          <p:nvPr/>
        </p:nvSpPr>
        <p:spPr>
          <a:xfrm>
            <a:off x="640001" y="5795903"/>
            <a:ext cx="11140679" cy="400110"/>
          </a:xfrm>
          <a:prstGeom prst="rect">
            <a:avLst/>
          </a:prstGeom>
          <a:noFill/>
        </p:spPr>
        <p:txBody>
          <a:bodyPr wrap="none" rtlCol="0">
            <a:spAutoFit/>
          </a:bodyPr>
          <a:lstStyle/>
          <a:p>
            <a:pPr algn="ctr"/>
            <a:r>
              <a:rPr lang="en-US" sz="2000" i="1" dirty="0"/>
              <a:t>Overall then, the prediction error is just the </a:t>
            </a:r>
            <a:r>
              <a:rPr lang="en-US" sz="2000" b="1" i="1" dirty="0"/>
              <a:t>difference </a:t>
            </a:r>
            <a:r>
              <a:rPr lang="en-US" sz="2000" i="1" dirty="0"/>
              <a:t>between what we got and what we expected to get </a:t>
            </a:r>
          </a:p>
        </p:txBody>
      </p:sp>
    </p:spTree>
    <p:extLst>
      <p:ext uri="{BB962C8B-B14F-4D97-AF65-F5344CB8AC3E}">
        <p14:creationId xmlns:p14="http://schemas.microsoft.com/office/powerpoint/2010/main" val="10005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US" dirty="0"/>
              </a:p>
              <a:p>
                <a:r>
                  <a:rPr lang="en-US" dirty="0"/>
                  <a:t>But the dog does not simply disregard its surprise… It learns from it!</a:t>
                </a:r>
              </a:p>
              <a:p>
                <a:pPr lvl="1"/>
                <a:r>
                  <a:rPr lang="en-US" dirty="0"/>
                  <a:t>How is this prediction error used to update </a:t>
                </a:r>
                <a:r>
                  <a:rPr lang="en-US" b="1" dirty="0"/>
                  <a:t>future </a:t>
                </a:r>
                <a:r>
                  <a:rPr lang="en-US" dirty="0"/>
                  <a:t>predictions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oMath>
                </a14:m>
                <a:r>
                  <a:rPr lang="en-US" dirty="0"/>
                  <a:t>)?</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3652800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lnSpcReduction="10000"/>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oMath>
                  </m:oMathPara>
                </a14:m>
                <a:endParaRPr lang="en-CA" b="0" dirty="0"/>
              </a:p>
              <a:p>
                <a:endParaRPr lang="en-CA" b="0" i="1" dirty="0">
                  <a:latin typeface="Cambria Math" panose="02040503050406030204" pitchFamily="18" charset="0"/>
                </a:endParaRPr>
              </a:p>
              <a:p>
                <a14:m>
                  <m:oMath xmlns:m="http://schemas.openxmlformats.org/officeDocument/2006/math">
                    <m:r>
                      <a:rPr lang="en-CA" b="0" i="1" smtClean="0">
                        <a:latin typeface="Cambria Math" panose="02040503050406030204" pitchFamily="18" charset="0"/>
                      </a:rPr>
                      <m:t>𝛼</m:t>
                    </m:r>
                  </m:oMath>
                </a14:m>
                <a:r>
                  <a:rPr lang="en-US" dirty="0"/>
                  <a:t> is a </a:t>
                </a:r>
                <a:r>
                  <a:rPr lang="en-US" b="1" dirty="0"/>
                  <a:t>learning rate</a:t>
                </a:r>
                <a:endParaRPr lang="en-US" dirty="0"/>
              </a:p>
              <a:p>
                <a:pPr lvl="1"/>
                <a:r>
                  <a:rPr lang="en-US" dirty="0"/>
                  <a:t>Controls how much we learn from surprise from trial-to-trial</a:t>
                </a:r>
              </a:p>
              <a:p>
                <a:pPr lvl="1"/>
                <a:r>
                  <a:rPr lang="en-US" dirty="0"/>
                  <a:t>Differs from person to person, or even from block to block</a:t>
                </a:r>
              </a:p>
              <a:p>
                <a:pPr lvl="1"/>
                <a:r>
                  <a:rPr lang="en-US" dirty="0"/>
                  <a:t>It is a parameter we must </a:t>
                </a:r>
                <a:r>
                  <a:rPr lang="en-US" b="1" dirty="0"/>
                  <a:t>estimate </a:t>
                </a:r>
                <a:r>
                  <a:rPr lang="en-US" dirty="0"/>
                  <a:t>as we cannot know it for a given subject </a:t>
                </a:r>
              </a:p>
              <a:p>
                <a:pPr lvl="2"/>
                <a:r>
                  <a:rPr lang="en-US" dirty="0"/>
                  <a:t>(we will return to this later)</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3064" r="-844" b="-279"/>
                </a:stretch>
              </a:blipFill>
            </p:spPr>
            <p:txBody>
              <a:bodyPr/>
              <a:lstStyle/>
              <a:p>
                <a:r>
                  <a:rPr lang="en-US">
                    <a:noFill/>
                  </a:rPr>
                  <a:t> </a:t>
                </a:r>
              </a:p>
            </p:txBody>
          </p:sp>
        </mc:Fallback>
      </mc:AlternateContent>
    </p:spTree>
    <p:extLst>
      <p:ext uri="{BB962C8B-B14F-4D97-AF65-F5344CB8AC3E}">
        <p14:creationId xmlns:p14="http://schemas.microsoft.com/office/powerpoint/2010/main" val="390728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Formalizing the learning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Adapted from Bush &amp; </a:t>
                </a:r>
                <a:r>
                  <a:rPr lang="en-US" dirty="0" err="1"/>
                  <a:t>Mosteller</a:t>
                </a:r>
                <a:r>
                  <a:rPr lang="en-US" dirty="0"/>
                  <a:t> (1951) and Rescorla &amp; Wagner (1972)</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oMath>
                  </m:oMathPara>
                </a14:m>
                <a:endParaRPr lang="en-CA" b="0" dirty="0"/>
              </a:p>
              <a:p>
                <a:endParaRPr lang="en-CA" b="0" i="1" dirty="0">
                  <a:latin typeface="Cambria Math" panose="02040503050406030204" pitchFamily="18" charset="0"/>
                </a:endParaRPr>
              </a:p>
              <a:p>
                <a:r>
                  <a:rPr lang="en-US" dirty="0"/>
                  <a:t>Together, this set of equations goes by many names</a:t>
                </a:r>
              </a:p>
              <a:p>
                <a:pPr lvl="1"/>
                <a:r>
                  <a:rPr lang="en-US" dirty="0"/>
                  <a:t>Rescorla-Wagner rule, after Rescorla &amp; Wagner (1972)</a:t>
                </a:r>
              </a:p>
              <a:p>
                <a:pPr lvl="1"/>
                <a:r>
                  <a:rPr lang="en-US" dirty="0"/>
                  <a:t>The delta learning rule</a:t>
                </a:r>
              </a:p>
              <a:p>
                <a:pPr lvl="1"/>
                <a:r>
                  <a:rPr lang="en-US" dirty="0"/>
                  <a:t>An update rule</a:t>
                </a:r>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r="-844" b="-1114"/>
                </a:stretch>
              </a:blipFill>
            </p:spPr>
            <p:txBody>
              <a:bodyPr/>
              <a:lstStyle/>
              <a:p>
                <a:r>
                  <a:rPr lang="en-US">
                    <a:noFill/>
                  </a:rPr>
                  <a:t> </a:t>
                </a:r>
              </a:p>
            </p:txBody>
          </p:sp>
        </mc:Fallback>
      </mc:AlternateContent>
    </p:spTree>
    <p:extLst>
      <p:ext uri="{BB962C8B-B14F-4D97-AF65-F5344CB8AC3E}">
        <p14:creationId xmlns:p14="http://schemas.microsoft.com/office/powerpoint/2010/main" val="158979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Outline</a:t>
            </a:r>
            <a:endParaRPr/>
          </a:p>
        </p:txBody>
      </p:sp>
      <p:sp>
        <p:nvSpPr>
          <p:cNvPr id="63" name="Google Shape;63;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spcBef>
                <a:spcPts val="1333"/>
              </a:spcBef>
              <a:buClr>
                <a:schemeClr val="dk1"/>
              </a:buClr>
              <a:buAutoNum type="arabicPeriod"/>
            </a:pPr>
            <a:r>
              <a:rPr lang="en" dirty="0">
                <a:solidFill>
                  <a:schemeClr val="dk1"/>
                </a:solidFill>
              </a:rPr>
              <a:t>Brief history of reinforcement learning algorithms</a:t>
            </a:r>
          </a:p>
          <a:p>
            <a:pPr>
              <a:spcBef>
                <a:spcPts val="1333"/>
              </a:spcBef>
              <a:buClr>
                <a:schemeClr val="dk1"/>
              </a:buClr>
              <a:buAutoNum type="arabicPeriod"/>
            </a:pPr>
            <a:r>
              <a:rPr lang="en-CA" dirty="0">
                <a:solidFill>
                  <a:schemeClr val="dk1"/>
                </a:solidFill>
              </a:rPr>
              <a:t>A (very) simple RL experiment</a:t>
            </a:r>
          </a:p>
          <a:p>
            <a:pPr>
              <a:spcBef>
                <a:spcPts val="1333"/>
              </a:spcBef>
              <a:buClr>
                <a:schemeClr val="dk1"/>
              </a:buClr>
              <a:buAutoNum type="arabicPeriod"/>
            </a:pPr>
            <a:r>
              <a:rPr lang="en-CA" dirty="0">
                <a:solidFill>
                  <a:schemeClr val="dk1"/>
                </a:solidFill>
              </a:rPr>
              <a:t>Brief overview of maximum likelihood estimation (MLE)</a:t>
            </a:r>
          </a:p>
          <a:p>
            <a:pPr>
              <a:spcBef>
                <a:spcPts val="1333"/>
              </a:spcBef>
              <a:buClr>
                <a:schemeClr val="dk1"/>
              </a:buClr>
              <a:buAutoNum type="arabicPeriod"/>
            </a:pPr>
            <a:r>
              <a:rPr lang="en-CA" dirty="0">
                <a:solidFill>
                  <a:schemeClr val="dk1"/>
                </a:solidFill>
              </a:rPr>
              <a:t>MLE of RL parameters (with Python)</a:t>
            </a:r>
            <a:endParaRPr lang="en-CA" sz="1600" dirty="0">
              <a:solidFill>
                <a:schemeClr val="dk1"/>
              </a:solidFill>
            </a:endParaRPr>
          </a:p>
          <a:p>
            <a:pPr>
              <a:buClr>
                <a:schemeClr val="dk1"/>
              </a:buClr>
              <a:buFont typeface="+mj-lt"/>
              <a:buAutoNum type="arabicPeriod"/>
            </a:pPr>
            <a:endParaRPr lang="en-CA" dirty="0">
              <a:solidFill>
                <a:schemeClr val="dk1"/>
              </a:solidFill>
            </a:endParaRPr>
          </a:p>
          <a:p>
            <a:pPr>
              <a:buClr>
                <a:schemeClr val="dk1"/>
              </a:buClr>
              <a:buFont typeface="+mj-lt"/>
              <a:buAutoNum type="arabicPeriod"/>
            </a:pPr>
            <a:r>
              <a:rPr lang="en-CA" dirty="0">
                <a:solidFill>
                  <a:schemeClr val="dk1"/>
                </a:solidFill>
              </a:rPr>
              <a:t>Good estimation practices:</a:t>
            </a:r>
          </a:p>
          <a:p>
            <a:pPr lvl="1">
              <a:buClr>
                <a:schemeClr val="dk1"/>
              </a:buClr>
            </a:pPr>
            <a:r>
              <a:rPr lang="en-CA" dirty="0">
                <a:solidFill>
                  <a:schemeClr val="dk1"/>
                </a:solidFill>
              </a:rPr>
              <a:t>Effectively exploring the likelihood space</a:t>
            </a:r>
          </a:p>
          <a:p>
            <a:pPr lvl="1">
              <a:buClr>
                <a:schemeClr val="dk1"/>
              </a:buClr>
            </a:pPr>
            <a:r>
              <a:rPr lang="en-CA" dirty="0">
                <a:solidFill>
                  <a:schemeClr val="dk1"/>
                </a:solidFill>
              </a:rPr>
              <a:t>Parameter recovery</a:t>
            </a:r>
          </a:p>
          <a:p>
            <a:pPr lvl="1">
              <a:buClr>
                <a:schemeClr val="dk1"/>
              </a:buClr>
            </a:pPr>
            <a:r>
              <a:rPr lang="en-CA" dirty="0">
                <a:solidFill>
                  <a:schemeClr val="dk1"/>
                </a:solidFill>
              </a:rPr>
              <a:t>Predictive checking</a:t>
            </a:r>
          </a:p>
        </p:txBody>
      </p:sp>
      <p:sp>
        <p:nvSpPr>
          <p:cNvPr id="3" name="Google Shape;71;p15">
            <a:extLst>
              <a:ext uri="{FF2B5EF4-FFF2-40B4-BE49-F238E27FC236}">
                <a16:creationId xmlns:a16="http://schemas.microsoft.com/office/drawing/2014/main" id="{0DE7127F-D59B-1D10-AF5F-46B196972A9F}"/>
              </a:ext>
            </a:extLst>
          </p:cNvPr>
          <p:cNvSpPr txBox="1"/>
          <p:nvPr/>
        </p:nvSpPr>
        <p:spPr>
          <a:xfrm>
            <a:off x="9327107" y="3600373"/>
            <a:ext cx="4405312" cy="523180"/>
          </a:xfrm>
          <a:prstGeom prst="rect">
            <a:avLst/>
          </a:prstGeom>
          <a:noFill/>
          <a:ln>
            <a:noFill/>
          </a:ln>
        </p:spPr>
        <p:txBody>
          <a:bodyPr spcFirstLastPara="1" wrap="square" lIns="121900" tIns="121900" rIns="121900" bIns="121900" anchor="t" anchorCtr="0">
            <a:spAutoFit/>
          </a:bodyPr>
          <a:lstStyle/>
          <a:p>
            <a:r>
              <a:rPr lang="en" dirty="0"/>
              <a:t>Let’s try to understand this…</a:t>
            </a:r>
            <a:endParaRPr dirty="0"/>
          </a:p>
        </p:txBody>
      </p:sp>
      <p:sp>
        <p:nvSpPr>
          <p:cNvPr id="4" name="Google Shape;72;p15">
            <a:extLst>
              <a:ext uri="{FF2B5EF4-FFF2-40B4-BE49-F238E27FC236}">
                <a16:creationId xmlns:a16="http://schemas.microsoft.com/office/drawing/2014/main" id="{FBB88F3F-8C85-6FB2-4E09-DC8C2A539053}"/>
              </a:ext>
            </a:extLst>
          </p:cNvPr>
          <p:cNvSpPr txBox="1"/>
          <p:nvPr/>
        </p:nvSpPr>
        <p:spPr>
          <a:xfrm>
            <a:off x="8241256" y="4142774"/>
            <a:ext cx="5491163" cy="523180"/>
          </a:xfrm>
          <a:prstGeom prst="rect">
            <a:avLst/>
          </a:prstGeom>
          <a:noFill/>
          <a:ln>
            <a:noFill/>
          </a:ln>
        </p:spPr>
        <p:txBody>
          <a:bodyPr spcFirstLastPara="1" wrap="square" lIns="121900" tIns="121900" rIns="121900" bIns="121900" anchor="t" anchorCtr="0">
            <a:spAutoFit/>
          </a:bodyPr>
          <a:lstStyle/>
          <a:p>
            <a:r>
              <a:rPr lang="en" dirty="0"/>
              <a:t>… and if we can get to this, cool bonus</a:t>
            </a:r>
            <a:endParaRPr dirty="0"/>
          </a:p>
        </p:txBody>
      </p:sp>
      <p:cxnSp>
        <p:nvCxnSpPr>
          <p:cNvPr id="6" name="Straight Connector 5">
            <a:extLst>
              <a:ext uri="{FF2B5EF4-FFF2-40B4-BE49-F238E27FC236}">
                <a16:creationId xmlns:a16="http://schemas.microsoft.com/office/drawing/2014/main" id="{D66929D9-C30E-6A18-D03C-225CECC2356E}"/>
              </a:ext>
            </a:extLst>
          </p:cNvPr>
          <p:cNvCxnSpPr/>
          <p:nvPr/>
        </p:nvCxnSpPr>
        <p:spPr>
          <a:xfrm>
            <a:off x="415600" y="4123553"/>
            <a:ext cx="11557325" cy="0"/>
          </a:xfrm>
          <a:prstGeom prst="line">
            <a:avLst/>
          </a:prstGeom>
          <a:ln>
            <a:prstDash val="dash"/>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What will its next prediction look like, according to RL?</a:t>
                </a:r>
                <a:endParaRPr lang="en-CA" b="0" i="1" dirty="0">
                  <a:latin typeface="Cambria Math" panose="020405030504060302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a:stretch>
              </a:blipFill>
            </p:spPr>
            <p:txBody>
              <a:bodyPr/>
              <a:lstStyle/>
              <a:p>
                <a:r>
                  <a:rPr lang="en-US">
                    <a:noFill/>
                  </a:rPr>
                  <a:t> </a:t>
                </a:r>
              </a:p>
            </p:txBody>
          </p:sp>
        </mc:Fallback>
      </mc:AlternateContent>
    </p:spTree>
    <p:extLst>
      <p:ext uri="{BB962C8B-B14F-4D97-AF65-F5344CB8AC3E}">
        <p14:creationId xmlns:p14="http://schemas.microsoft.com/office/powerpoint/2010/main" val="125139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What will its next prediction look like, according to RL?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 ?</m:t>
                    </m:r>
                  </m:oMath>
                </a14:m>
                <a:endParaRPr lang="en-US" dirty="0"/>
              </a:p>
              <a:p>
                <a:pPr marL="457200" lvl="1"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oMath>
                  </m:oMathPara>
                </a14:m>
                <a:endParaRPr lang="en-CA" b="0" i="1" dirty="0">
                  <a:latin typeface="Cambria Math" panose="02040503050406030204" pitchFamily="18" charset="0"/>
                </a:endParaRP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=1 −0=1</m:t>
                      </m:r>
                    </m:oMath>
                  </m:oMathPara>
                </a14:m>
                <a:endParaRPr lang="en-CA" b="0" i="1" dirty="0">
                  <a:latin typeface="Cambria Math" panose="020405030504060302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a:stretch>
              </a:blipFill>
            </p:spPr>
            <p:txBody>
              <a:bodyPr/>
              <a:lstStyle/>
              <a:p>
                <a:r>
                  <a:rPr lang="en-US">
                    <a:noFill/>
                  </a:rPr>
                  <a:t> </a:t>
                </a:r>
              </a:p>
            </p:txBody>
          </p:sp>
        </mc:Fallback>
      </mc:AlternateContent>
    </p:spTree>
    <p:extLst>
      <p:ext uri="{BB962C8B-B14F-4D97-AF65-F5344CB8AC3E}">
        <p14:creationId xmlns:p14="http://schemas.microsoft.com/office/powerpoint/2010/main" val="165686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Let’s assume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=0.5</m:t>
                    </m:r>
                  </m:oMath>
                </a14:m>
                <a:endParaRPr lang="en-US" dirty="0"/>
              </a:p>
              <a:p>
                <a:pPr lvl="1"/>
                <a:r>
                  <a:rPr lang="en-US" dirty="0"/>
                  <a:t>What will its next prediction look like, according to RL?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 ?</m:t>
                    </m:r>
                  </m:oMath>
                </a14:m>
                <a:endParaRPr lang="en-US" dirty="0"/>
              </a:p>
              <a:p>
                <a:pPr marL="457200" lvl="1"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m:oMathPara>
                </a14:m>
                <a:endParaRPr lang="en-CA" b="0" dirty="0"/>
              </a:p>
              <a:p>
                <a:pPr marL="0" indent="0">
                  <a:buNone/>
                </a:pPr>
                <a:endParaRPr lang="en-CA" b="0" dirty="0"/>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oMath>
                  </m:oMathPara>
                </a14:m>
                <a:endParaRPr lang="en-CA" dirty="0"/>
              </a:p>
              <a:p>
                <a:pPr marL="0" indent="0" algn="ctr">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=0+0.5∙1=0.5</m:t>
                      </m:r>
                    </m:oMath>
                  </m:oMathPara>
                </a14:m>
                <a:endParaRPr lang="en-CA" b="0" dirty="0"/>
              </a:p>
              <a:p>
                <a:pPr marL="0" indent="0" algn="ctr">
                  <a:buNone/>
                </a:pPr>
                <a:endParaRPr lang="en-CA"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2228"/>
                </a:stretch>
              </a:blipFill>
            </p:spPr>
            <p:txBody>
              <a:bodyPr/>
              <a:lstStyle/>
              <a:p>
                <a:r>
                  <a:rPr lang="en-US">
                    <a:noFill/>
                  </a:rPr>
                  <a:t> </a:t>
                </a:r>
              </a:p>
            </p:txBody>
          </p:sp>
        </mc:Fallback>
      </mc:AlternateContent>
    </p:spTree>
    <p:extLst>
      <p:ext uri="{BB962C8B-B14F-4D97-AF65-F5344CB8AC3E}">
        <p14:creationId xmlns:p14="http://schemas.microsoft.com/office/powerpoint/2010/main" val="1797829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lnSpcReduction="10000"/>
              </a:bodyPr>
              <a:lstStyle/>
              <a:p>
                <a:r>
                  <a:rPr lang="en-US" dirty="0"/>
                  <a:t>Imagine the following situation with our hungry dog</a:t>
                </a:r>
              </a:p>
              <a:p>
                <a:pPr lvl="1"/>
                <a:r>
                  <a:rPr lang="en-US" dirty="0"/>
                  <a:t>The dog does not expect to get any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sub>
                    </m:sSub>
                    <m:r>
                      <a:rPr lang="en-CA" b="0" i="1" smtClean="0">
                        <a:latin typeface="Cambria Math" panose="02040503050406030204" pitchFamily="18" charset="0"/>
                      </a:rPr>
                      <m:t>=0</m:t>
                    </m:r>
                  </m:oMath>
                </a14:m>
                <a:endParaRPr lang="en-US" dirty="0"/>
              </a:p>
              <a:p>
                <a:pPr lvl="1"/>
                <a:r>
                  <a:rPr lang="en-US" dirty="0"/>
                  <a:t>The dog unexpectedly receives food when it hears the bell,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a14:m>
                <a:endParaRPr lang="en-US" dirty="0"/>
              </a:p>
              <a:p>
                <a:pPr lvl="1"/>
                <a:r>
                  <a:rPr lang="en-US" dirty="0"/>
                  <a:t>Let’s assume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=0.5</m:t>
                    </m:r>
                  </m:oMath>
                </a14:m>
                <a:endParaRPr lang="en-US" dirty="0"/>
              </a:p>
              <a:p>
                <a:pPr lvl="1"/>
                <a:r>
                  <a:rPr lang="en-US" dirty="0"/>
                  <a:t>What will its next prediction look like, according to RL?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 ?</m:t>
                    </m:r>
                  </m:oMath>
                </a14:m>
                <a:endParaRPr lang="en-US" dirty="0"/>
              </a:p>
              <a:p>
                <a:pPr marL="457200" lvl="1"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𝑡</m:t>
                          </m:r>
                        </m:sub>
                      </m:sSub>
                      <m:r>
                        <a:rPr lang="en-CA" b="0" i="1" smtClean="0">
                          <a:latin typeface="Cambria Math" panose="02040503050406030204" pitchFamily="18" charset="0"/>
                        </a:rPr>
                        <m:t>=1</m:t>
                      </m:r>
                    </m:oMath>
                  </m:oMathPara>
                </a14:m>
                <a:endParaRPr lang="en-CA" b="0" dirty="0"/>
              </a:p>
              <a:p>
                <a:pPr marL="0" indent="0" algn="ctr">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m:t>
                          </m:r>
                          <m:r>
                            <a:rPr lang="en-CA" b="0" i="1" smtClean="0">
                              <a:latin typeface="Cambria Math" panose="02040503050406030204" pitchFamily="18" charset="0"/>
                            </a:rPr>
                            <m:t>+1</m:t>
                          </m:r>
                        </m:sub>
                      </m:sSub>
                      <m:r>
                        <a:rPr lang="en-CA" b="0" i="1" smtClean="0">
                          <a:latin typeface="Cambria Math" panose="02040503050406030204" pitchFamily="18" charset="0"/>
                        </a:rPr>
                        <m:t>=0.5</m:t>
                      </m:r>
                    </m:oMath>
                  </m:oMathPara>
                </a14:m>
                <a:endParaRPr lang="en-CA" b="0" dirty="0"/>
              </a:p>
              <a:p>
                <a:pPr marL="0" indent="0" algn="ctr">
                  <a:buNone/>
                </a:pPr>
                <a:endParaRPr lang="en-CA" b="0" dirty="0"/>
              </a:p>
              <a:p>
                <a:pPr marL="0" indent="0" algn="ctr">
                  <a:buNone/>
                </a:pPr>
                <a:r>
                  <a:rPr lang="en-CA" dirty="0"/>
                  <a:t>So based on the dog’s surprise, on the next trial it will somewhat expect to receive food when it hears a bell! </a:t>
                </a:r>
                <a:r>
                  <a:rPr lang="en-CA" b="1" dirty="0"/>
                  <a:t>Our dog has learned</a:t>
                </a:r>
                <a:r>
                  <a:rPr lang="en-CA" dirty="0"/>
                  <a:t>!</a:t>
                </a:r>
                <a:endParaRPr lang="en-CA" b="0" dirty="0"/>
              </a:p>
              <a:p>
                <a:pPr marL="0" indent="0" algn="ctr">
                  <a:buNone/>
                </a:pPr>
                <a:endParaRPr lang="en-CA"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0700382-F83A-8F05-E2CB-4A4395FE5CEF}"/>
                  </a:ext>
                </a:extLst>
              </p:cNvPr>
              <p:cNvSpPr>
                <a:spLocks noGrp="1" noRot="1" noChangeAspect="1" noMove="1" noResize="1" noEditPoints="1" noAdjustHandles="1" noChangeArrowheads="1" noChangeShapeType="1" noTextEdit="1"/>
              </p:cNvSpPr>
              <p:nvPr>
                <p:ph idx="1"/>
              </p:nvPr>
            </p:nvSpPr>
            <p:spPr>
              <a:xfrm>
                <a:off x="838200" y="1825625"/>
                <a:ext cx="10515600" cy="4546600"/>
              </a:xfrm>
              <a:blipFill>
                <a:blip r:embed="rId2"/>
                <a:stretch>
                  <a:fillRect l="-1086" t="-3064"/>
                </a:stretch>
              </a:blipFill>
            </p:spPr>
            <p:txBody>
              <a:bodyPr/>
              <a:lstStyle/>
              <a:p>
                <a:r>
                  <a:rPr lang="en-US">
                    <a:noFill/>
                  </a:rPr>
                  <a:t> </a:t>
                </a:r>
              </a:p>
            </p:txBody>
          </p:sp>
        </mc:Fallback>
      </mc:AlternateContent>
    </p:spTree>
    <p:extLst>
      <p:ext uri="{BB962C8B-B14F-4D97-AF65-F5344CB8AC3E}">
        <p14:creationId xmlns:p14="http://schemas.microsoft.com/office/powerpoint/2010/main" val="1715248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2408805544"/>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sub>
                                </m:sSub>
                              </m:oMath>
                            </m:oMathPara>
                          </a14:m>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𝒓</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𝜹</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r>
                                      <a:rPr lang="en-CA" b="1" i="1" smtClean="0">
                                        <a:solidFill>
                                          <a:sysClr val="windowText" lastClr="000000"/>
                                        </a:solidFill>
                                        <a:latin typeface="Cambria Math" panose="02040503050406030204" pitchFamily="18" charset="0"/>
                                      </a:rPr>
                                      <m:t>+</m:t>
                                    </m:r>
                                    <m:r>
                                      <a:rPr lang="en-CA"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Choice>
        <mc:Fallback xmlns="">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2408805544"/>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6897" r="-301418"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98592" t="-6897" r="-199296"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00709" t="-6897" r="-100709"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00709" t="-6897" r="-709" b="-410345"/>
                          </a:stretch>
                        </a:blip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252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1609427418"/>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sub>
                                </m:sSub>
                              </m:oMath>
                            </m:oMathPara>
                          </a14:m>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𝒓</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𝜹</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r>
                                      <a:rPr lang="en-CA" b="1" i="1" smtClean="0">
                                        <a:solidFill>
                                          <a:sysClr val="windowText" lastClr="000000"/>
                                        </a:solidFill>
                                        <a:latin typeface="Cambria Math" panose="02040503050406030204" pitchFamily="18" charset="0"/>
                                      </a:rPr>
                                      <m:t>+</m:t>
                                    </m:r>
                                    <m:r>
                                      <a:rPr lang="en-CA"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dirty="0">
                              <a:solidFill>
                                <a:sysClr val="windowText" lastClr="000000"/>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0.75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Choice>
        <mc:Fallback xmlns="">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1609427418"/>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6897" r="-301418"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98592" t="-6897" r="-199296"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00709" t="-6897" r="-100709" b="-41034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00709" t="-6897" r="-709" b="-410345"/>
                          </a:stretch>
                        </a:blip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dirty="0">
                              <a:solidFill>
                                <a:sysClr val="windowText" lastClr="000000"/>
                              </a:solidFill>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0.75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181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3469097530"/>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sub>
                                </m:sSub>
                              </m:oMath>
                            </m:oMathPara>
                          </a14:m>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𝒓</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𝜹</m:t>
                                    </m:r>
                                  </m:e>
                                  <m:sub>
                                    <m:r>
                                      <a:rPr lang="en-CA" b="1" i="1" smtClean="0">
                                        <a:solidFill>
                                          <a:sysClr val="windowText" lastClr="000000"/>
                                        </a:solidFill>
                                        <a:latin typeface="Cambria Math" panose="02040503050406030204" pitchFamily="18" charset="0"/>
                                      </a:rPr>
                                      <m:t>𝒕</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CA" b="1" i="1" smtClean="0">
                                        <a:solidFill>
                                          <a:sysClr val="windowText" lastClr="000000"/>
                                        </a:solidFill>
                                        <a:latin typeface="Cambria Math" panose="02040503050406030204" pitchFamily="18" charset="0"/>
                                      </a:rPr>
                                    </m:ctrlPr>
                                  </m:sSubPr>
                                  <m:e>
                                    <m:r>
                                      <a:rPr lang="en-CA" b="1" i="1" smtClean="0">
                                        <a:solidFill>
                                          <a:sysClr val="windowText" lastClr="000000"/>
                                        </a:solidFill>
                                        <a:latin typeface="Cambria Math" panose="02040503050406030204" pitchFamily="18" charset="0"/>
                                      </a:rPr>
                                      <m:t>𝑽</m:t>
                                    </m:r>
                                  </m:e>
                                  <m:sub>
                                    <m:r>
                                      <a:rPr lang="en-CA" b="1" i="1" smtClean="0">
                                        <a:solidFill>
                                          <a:sysClr val="windowText" lastClr="000000"/>
                                        </a:solidFill>
                                        <a:latin typeface="Cambria Math" panose="02040503050406030204" pitchFamily="18" charset="0"/>
                                      </a:rPr>
                                      <m:t>𝒕</m:t>
                                    </m:r>
                                    <m:r>
                                      <a:rPr lang="en-CA" b="1" i="1" smtClean="0">
                                        <a:solidFill>
                                          <a:sysClr val="windowText" lastClr="000000"/>
                                        </a:solidFill>
                                        <a:latin typeface="Cambria Math" panose="02040503050406030204" pitchFamily="18" charset="0"/>
                                      </a:rPr>
                                      <m:t>+</m:t>
                                    </m:r>
                                    <m:r>
                                      <a:rPr lang="en-CA"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a:solidFill>
                                <a:sysClr val="windowText" lastClr="000000"/>
                              </a:solidFill>
                            </a:rPr>
                            <a:t>2</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r>
                            <a:rPr lang="en-US" dirty="0">
                              <a:solidFill>
                                <a:sysClr val="windowText" lastClr="000000"/>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0.25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0.875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r>
                            <a:rPr lang="en-US">
                              <a:solidFill>
                                <a:sysClr val="windowText" lastClr="000000"/>
                              </a:solidFill>
                            </a:rPr>
                            <a:t>…</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Choice>
        <mc:Fallback xmlns="">
          <p:graphicFrame>
            <p:nvGraphicFramePr>
              <p:cNvPr id="4" name="Table 3">
                <a:extLst>
                  <a:ext uri="{FF2B5EF4-FFF2-40B4-BE49-F238E27FC236}">
                    <a16:creationId xmlns:a16="http://schemas.microsoft.com/office/drawing/2014/main" id="{49C8A3BF-77B5-E90A-FB9E-A5E4F3113CB0}"/>
                  </a:ext>
                </a:extLst>
              </p:cNvPr>
              <p:cNvGraphicFramePr>
                <a:graphicFrameLocks noGrp="1"/>
              </p:cNvGraphicFramePr>
              <p:nvPr>
                <p:extLst>
                  <p:ext uri="{D42A27DB-BD31-4B8C-83A1-F6EECF244321}">
                    <p14:modId xmlns:p14="http://schemas.microsoft.com/office/powerpoint/2010/main" val="3469097530"/>
                  </p:ext>
                </p:extLst>
              </p:nvPr>
            </p:nvGraphicFramePr>
            <p:xfrm>
              <a:off x="1616075" y="3171825"/>
              <a:ext cx="8959850" cy="185420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864084033"/>
                        </a:ext>
                      </a:extLst>
                    </a:gridCol>
                    <a:gridCol w="1791970">
                      <a:extLst>
                        <a:ext uri="{9D8B030D-6E8A-4147-A177-3AD203B41FA5}">
                          <a16:colId xmlns:a16="http://schemas.microsoft.com/office/drawing/2014/main" val="2187298165"/>
                        </a:ext>
                      </a:extLst>
                    </a:gridCol>
                    <a:gridCol w="1791970">
                      <a:extLst>
                        <a:ext uri="{9D8B030D-6E8A-4147-A177-3AD203B41FA5}">
                          <a16:colId xmlns:a16="http://schemas.microsoft.com/office/drawing/2014/main" val="3694715597"/>
                        </a:ext>
                      </a:extLst>
                    </a:gridCol>
                    <a:gridCol w="1791970">
                      <a:extLst>
                        <a:ext uri="{9D8B030D-6E8A-4147-A177-3AD203B41FA5}">
                          <a16:colId xmlns:a16="http://schemas.microsoft.com/office/drawing/2014/main" val="3600586583"/>
                        </a:ext>
                      </a:extLst>
                    </a:gridCol>
                    <a:gridCol w="1791970">
                      <a:extLst>
                        <a:ext uri="{9D8B030D-6E8A-4147-A177-3AD203B41FA5}">
                          <a16:colId xmlns:a16="http://schemas.microsoft.com/office/drawing/2014/main" val="1534014712"/>
                        </a:ext>
                      </a:extLst>
                    </a:gridCol>
                  </a:tblGrid>
                  <a:tr h="370840">
                    <a:tc>
                      <a:txBody>
                        <a:bodyPr/>
                        <a:lstStyle/>
                        <a:p>
                          <a:pPr algn="ctr"/>
                          <a:r>
                            <a:rPr lang="en-US" b="1" dirty="0">
                              <a:solidFill>
                                <a:sysClr val="windowText" lastClr="000000"/>
                              </a:solidFill>
                            </a:rPr>
                            <a:t>Trial</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000" t="-6897" r="-301418" b="-4344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98592" t="-6897" r="-199296" b="-4344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00709" t="-6897" r="-100709" b="-4344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00709" t="-6897" r="-709" b="-434483"/>
                          </a:stretch>
                        </a:blipFill>
                      </a:tcPr>
                    </a:tc>
                    <a:extLst>
                      <a:ext uri="{0D108BD9-81ED-4DB2-BD59-A6C34878D82A}">
                        <a16:rowId xmlns:a16="http://schemas.microsoft.com/office/drawing/2014/main" val="3970652960"/>
                      </a:ext>
                    </a:extLst>
                  </a:tr>
                  <a:tr h="370840">
                    <a:tc>
                      <a:txBody>
                        <a:bodyPr/>
                        <a:lstStyle/>
                        <a:p>
                          <a:pPr algn="ctr"/>
                          <a:r>
                            <a:rPr lang="en-US" dirty="0">
                              <a:solidFill>
                                <a:sysClr val="windowText" lastClr="000000"/>
                              </a:solidFill>
                            </a:rPr>
                            <a:t>1</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0.5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1121"/>
                      </a:ext>
                    </a:extLst>
                  </a:tr>
                  <a:tr h="370840">
                    <a:tc>
                      <a:txBody>
                        <a:bodyPr/>
                        <a:lstStyle/>
                        <a:p>
                          <a:pPr algn="ctr"/>
                          <a:r>
                            <a:rPr lang="en-US">
                              <a:solidFill>
                                <a:sysClr val="windowText" lastClr="000000"/>
                              </a:solidFill>
                            </a:rPr>
                            <a:t>2</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189643"/>
                      </a:ext>
                    </a:extLst>
                  </a:tr>
                  <a:tr h="370840">
                    <a:tc>
                      <a:txBody>
                        <a:bodyPr/>
                        <a:lstStyle/>
                        <a:p>
                          <a:pPr algn="ctr"/>
                          <a:r>
                            <a:rPr lang="en-US" dirty="0">
                              <a:solidFill>
                                <a:sysClr val="windowText" lastClr="000000"/>
                              </a:solidFill>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1</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0.25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0.875</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523161"/>
                      </a:ext>
                    </a:extLst>
                  </a:tr>
                  <a:tr h="370840">
                    <a:tc>
                      <a:txBody>
                        <a:bodyPr/>
                        <a:lstStyle/>
                        <a:p>
                          <a:pPr algn="ctr"/>
                          <a:r>
                            <a:rPr lang="en-US">
                              <a:solidFill>
                                <a:sysClr val="windowText" lastClr="000000"/>
                              </a:solidFill>
                            </a:rPr>
                            <a:t>…</a:t>
                          </a:r>
                          <a:endParaRPr lang="en-US"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solidFill>
                                <a:sysClr val="windowText" lastClr="000000"/>
                              </a:solidFill>
                            </a:rPr>
                            <a:t>…</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96183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2197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CA" dirty="0"/>
              <a:t>Extending the example</a:t>
            </a:r>
            <a:endParaRPr lang="en-US" dirty="0"/>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546600"/>
          </a:xfrm>
        </p:spPr>
        <p:txBody>
          <a:bodyPr>
            <a:normAutofit/>
          </a:bodyPr>
          <a:lstStyle/>
          <a:p>
            <a:r>
              <a:rPr lang="en-CA" b="0" dirty="0"/>
              <a:t>Let’s extend our example over many trials</a:t>
            </a:r>
          </a:p>
          <a:p>
            <a:pPr marL="0"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88C9F9-0EFA-0219-B576-06BB02D661F5}"/>
                  </a:ext>
                </a:extLst>
              </p:cNvPr>
              <p:cNvSpPr txBox="1"/>
              <p:nvPr/>
            </p:nvSpPr>
            <p:spPr>
              <a:xfrm>
                <a:off x="8986838" y="44976"/>
                <a:ext cx="3205162" cy="193899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𝛼</m:t>
                      </m:r>
                      <m:r>
                        <a:rPr lang="en-CA" sz="2400" b="0" i="1" smtClean="0">
                          <a:latin typeface="Cambria Math" panose="02040503050406030204" pitchFamily="18" charset="0"/>
                        </a:rPr>
                        <m:t>=0.5</m:t>
                      </m:r>
                    </m:oMath>
                  </m:oMathPara>
                </a14:m>
                <a:endParaRPr lang="en-US" sz="2400" dirty="0"/>
              </a:p>
            </p:txBody>
          </p:sp>
        </mc:Choice>
        <mc:Fallback xmlns="">
          <p:sp>
            <p:nvSpPr>
              <p:cNvPr id="5" name="TextBox 4">
                <a:extLst>
                  <a:ext uri="{FF2B5EF4-FFF2-40B4-BE49-F238E27FC236}">
                    <a16:creationId xmlns:a16="http://schemas.microsoft.com/office/drawing/2014/main" id="{2188C9F9-0EFA-0219-B576-06BB02D661F5}"/>
                  </a:ext>
                </a:extLst>
              </p:cNvPr>
              <p:cNvSpPr txBox="1">
                <a:spLocks noRot="1" noChangeAspect="1" noMove="1" noResize="1" noEditPoints="1" noAdjustHandles="1" noChangeArrowheads="1" noChangeShapeType="1" noTextEdit="1"/>
              </p:cNvSpPr>
              <p:nvPr/>
            </p:nvSpPr>
            <p:spPr>
              <a:xfrm>
                <a:off x="8986838" y="44976"/>
                <a:ext cx="3205162" cy="1938992"/>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92F066-D95E-B549-BF21-DD52E0B69F9D}"/>
              </a:ext>
            </a:extLst>
          </p:cNvPr>
          <p:cNvPicPr>
            <a:picLocks noChangeAspect="1"/>
          </p:cNvPicPr>
          <p:nvPr/>
        </p:nvPicPr>
        <p:blipFill>
          <a:blip r:embed="rId3"/>
          <a:srcRect/>
          <a:stretch/>
        </p:blipFill>
        <p:spPr>
          <a:xfrm>
            <a:off x="262442" y="2295525"/>
            <a:ext cx="5825115" cy="4381500"/>
          </a:xfrm>
          <a:prstGeom prst="rect">
            <a:avLst/>
          </a:prstGeom>
        </p:spPr>
      </p:pic>
      <p:sp>
        <p:nvSpPr>
          <p:cNvPr id="9" name="TextBox 8">
            <a:extLst>
              <a:ext uri="{FF2B5EF4-FFF2-40B4-BE49-F238E27FC236}">
                <a16:creationId xmlns:a16="http://schemas.microsoft.com/office/drawing/2014/main" id="{C02085C8-8DF7-7E14-FFF3-992B239A3656}"/>
              </a:ext>
            </a:extLst>
          </p:cNvPr>
          <p:cNvSpPr txBox="1"/>
          <p:nvPr/>
        </p:nvSpPr>
        <p:spPr>
          <a:xfrm>
            <a:off x="6743700" y="3470612"/>
            <a:ext cx="4610100" cy="2031325"/>
          </a:xfrm>
          <a:prstGeom prst="rect">
            <a:avLst/>
          </a:prstGeom>
          <a:noFill/>
        </p:spPr>
        <p:txBody>
          <a:bodyPr wrap="square" rtlCol="0">
            <a:spAutoFit/>
          </a:bodyPr>
          <a:lstStyle/>
          <a:p>
            <a:pPr marL="342900" indent="-342900">
              <a:buFont typeface="+mj-lt"/>
              <a:buAutoNum type="arabicPeriod"/>
            </a:pPr>
            <a:r>
              <a:rPr lang="en-US" dirty="0"/>
              <a:t>As rewards are continuously reinforced, the value of the stimulus (the bell) increases to some maximal value</a:t>
            </a:r>
          </a:p>
          <a:p>
            <a:pPr marL="342900" indent="-342900">
              <a:buFont typeface="+mj-lt"/>
              <a:buAutoNum type="arabicPeriod"/>
            </a:pPr>
            <a:endParaRPr lang="en-US" dirty="0"/>
          </a:p>
          <a:p>
            <a:pPr marL="342900" indent="-342900">
              <a:buFont typeface="+mj-lt"/>
              <a:buAutoNum type="arabicPeriod"/>
            </a:pPr>
            <a:r>
              <a:rPr lang="en-US" dirty="0"/>
              <a:t>As rewards repeat, surprise decreases, reducing prediction errors and halting learning</a:t>
            </a:r>
          </a:p>
        </p:txBody>
      </p:sp>
    </p:spTree>
    <p:extLst>
      <p:ext uri="{BB962C8B-B14F-4D97-AF65-F5344CB8AC3E}">
        <p14:creationId xmlns:p14="http://schemas.microsoft.com/office/powerpoint/2010/main" val="159098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3418C1-45EB-0C69-2423-7508CA7158C1}"/>
              </a:ext>
            </a:extLst>
          </p:cNvPr>
          <p:cNvPicPr>
            <a:picLocks noChangeAspect="1"/>
          </p:cNvPicPr>
          <p:nvPr/>
        </p:nvPicPr>
        <p:blipFill>
          <a:blip r:embed="rId2"/>
          <a:srcRect/>
          <a:stretch/>
        </p:blipFill>
        <p:spPr>
          <a:xfrm>
            <a:off x="4772179" y="930275"/>
            <a:ext cx="7409083" cy="557291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9CA4C4B-3976-4E0C-7810-E726013F024A}"/>
                  </a:ext>
                </a:extLst>
              </p:cNvPr>
              <p:cNvSpPr>
                <a:spLocks noGrp="1"/>
              </p:cNvSpPr>
              <p:nvPr>
                <p:ph type="title"/>
              </p:nvPr>
            </p:nvSpPr>
            <p:spPr/>
            <p:txBody>
              <a:bodyPr/>
              <a:lstStyle/>
              <a:p>
                <a:r>
                  <a:rPr lang="en-US" dirty="0"/>
                  <a:t>The role of </a:t>
                </a:r>
                <a14:m>
                  <m:oMath xmlns:m="http://schemas.openxmlformats.org/officeDocument/2006/math">
                    <m:r>
                      <a:rPr lang="en-CA" b="0" i="1" smtClean="0">
                        <a:latin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C9CA4C4B-3976-4E0C-7810-E726013F024A}"/>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EF8E56-4F17-3439-C07C-68EAB1C48FE1}"/>
                  </a:ext>
                </a:extLst>
              </p:cNvPr>
              <p:cNvSpPr txBox="1"/>
              <p:nvPr/>
            </p:nvSpPr>
            <p:spPr>
              <a:xfrm>
                <a:off x="151341" y="2556212"/>
                <a:ext cx="4610100" cy="3139321"/>
              </a:xfrm>
              <a:prstGeom prst="rect">
                <a:avLst/>
              </a:prstGeom>
              <a:noFill/>
            </p:spPr>
            <p:txBody>
              <a:bodyPr wrap="square" rtlCol="0">
                <a:spAutoFit/>
              </a:bodyPr>
              <a:lstStyle/>
              <a:p>
                <a:r>
                  <a:rPr lang="en-US" dirty="0"/>
                  <a:t>As </a:t>
                </a:r>
                <a14:m>
                  <m:oMath xmlns:m="http://schemas.openxmlformats.org/officeDocument/2006/math">
                    <m:r>
                      <a:rPr lang="en-CA" b="0" i="1" smtClean="0">
                        <a:latin typeface="Cambria Math" panose="02040503050406030204" pitchFamily="18" charset="0"/>
                      </a:rPr>
                      <m:t>𝛼</m:t>
                    </m:r>
                  </m:oMath>
                </a14:m>
                <a:r>
                  <a:rPr lang="en-US" dirty="0"/>
                  <a:t> increases, agents learn more quickly from past information.</a:t>
                </a:r>
              </a:p>
              <a:p>
                <a:endParaRPr lang="en-US" dirty="0"/>
              </a:p>
              <a:p>
                <a:r>
                  <a:rPr lang="en-US" dirty="0"/>
                  <a:t>When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=1</m:t>
                    </m:r>
                  </m:oMath>
                </a14:m>
                <a:r>
                  <a:rPr lang="en-US" dirty="0"/>
                  <a:t>, </a:t>
                </a:r>
                <a:r>
                  <a:rPr lang="en-US" i="1" dirty="0"/>
                  <a:t>all </a:t>
                </a:r>
                <a:r>
                  <a:rPr lang="en-US" dirty="0"/>
                  <a:t>information from the previous trial is incorporated into the following prediction. </a:t>
                </a:r>
              </a:p>
              <a:p>
                <a:endParaRPr lang="en-US" dirty="0"/>
              </a:p>
              <a:p>
                <a:r>
                  <a:rPr lang="en-US" dirty="0"/>
                  <a:t>When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m:t>
                    </m:r>
                  </m:oMath>
                </a14:m>
                <a:r>
                  <a:rPr lang="en-US" dirty="0"/>
                  <a:t>, no learning occurs.</a:t>
                </a:r>
              </a:p>
              <a:p>
                <a:endParaRPr lang="en-US" dirty="0"/>
              </a:p>
              <a:p>
                <a:r>
                  <a:rPr lang="en-US" dirty="0"/>
                  <a:t> </a:t>
                </a:r>
                <a14:m>
                  <m:oMath xmlns:m="http://schemas.openxmlformats.org/officeDocument/2006/math">
                    <m:r>
                      <a:rPr lang="en-CA" b="0" i="1" smtClean="0">
                        <a:latin typeface="Cambria Math" panose="02040503050406030204" pitchFamily="18" charset="0"/>
                      </a:rPr>
                      <m:t>𝛼</m:t>
                    </m:r>
                  </m:oMath>
                </a14:m>
                <a:r>
                  <a:rPr lang="en-US" dirty="0"/>
                  <a:t> thus regulates the rate of learning from trial-to-trial—hence the “learning rate’</a:t>
                </a:r>
              </a:p>
            </p:txBody>
          </p:sp>
        </mc:Choice>
        <mc:Fallback xmlns="">
          <p:sp>
            <p:nvSpPr>
              <p:cNvPr id="10" name="TextBox 9">
                <a:extLst>
                  <a:ext uri="{FF2B5EF4-FFF2-40B4-BE49-F238E27FC236}">
                    <a16:creationId xmlns:a16="http://schemas.microsoft.com/office/drawing/2014/main" id="{17EF8E56-4F17-3439-C07C-68EAB1C48FE1}"/>
                  </a:ext>
                </a:extLst>
              </p:cNvPr>
              <p:cNvSpPr txBox="1">
                <a:spLocks noRot="1" noChangeAspect="1" noMove="1" noResize="1" noEditPoints="1" noAdjustHandles="1" noChangeArrowheads="1" noChangeShapeType="1" noTextEdit="1"/>
              </p:cNvSpPr>
              <p:nvPr/>
            </p:nvSpPr>
            <p:spPr>
              <a:xfrm>
                <a:off x="151341" y="2556212"/>
                <a:ext cx="4610100" cy="3139321"/>
              </a:xfrm>
              <a:prstGeom prst="rect">
                <a:avLst/>
              </a:prstGeom>
              <a:blipFill>
                <a:blip r:embed="rId4"/>
                <a:stretch>
                  <a:fillRect l="-1377" t="-806" r="-1102" b="-24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DE718C-17EB-C617-7B60-C964AD87CA15}"/>
                  </a:ext>
                </a:extLst>
              </p:cNvPr>
              <p:cNvSpPr txBox="1"/>
              <p:nvPr/>
            </p:nvSpPr>
            <p:spPr>
              <a:xfrm>
                <a:off x="8986838" y="44976"/>
                <a:ext cx="3205162" cy="1200329"/>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oMath>
                  </m:oMathPara>
                </a14:m>
                <a:endParaRPr lang="en-CA" sz="2400" b="0" i="1" dirty="0"/>
              </a:p>
              <a:p>
                <a:pPr marL="0" indent="0">
                  <a:buNone/>
                </a:pPr>
                <a:endParaRPr lang="en-CA"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a:rPr lang="en-CA" sz="2400" b="0" i="1" smtClean="0">
                          <a:latin typeface="Cambria Math" panose="02040503050406030204" pitchFamily="18" charset="0"/>
                        </a:rPr>
                        <m:t>𝛼</m:t>
                      </m:r>
                      <m:r>
                        <a:rPr lang="en-CA" sz="2400" b="0" i="1" smtClean="0">
                          <a:latin typeface="Cambria Math" panose="02040503050406030204" pitchFamily="18" charset="0"/>
                        </a:rPr>
                        <m:t> ∙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𝛿</m:t>
                          </m:r>
                        </m:e>
                        <m:sub>
                          <m:r>
                            <a:rPr lang="en-CA" sz="2400" b="0" i="1" smtClean="0">
                              <a:latin typeface="Cambria Math" panose="02040503050406030204" pitchFamily="18" charset="0"/>
                            </a:rPr>
                            <m:t>𝑡</m:t>
                          </m:r>
                        </m:sub>
                      </m:sSub>
                    </m:oMath>
                  </m:oMathPara>
                </a14:m>
                <a:endParaRPr lang="en-CA" sz="2400" b="0" dirty="0"/>
              </a:p>
            </p:txBody>
          </p:sp>
        </mc:Choice>
        <mc:Fallback xmlns="">
          <p:sp>
            <p:nvSpPr>
              <p:cNvPr id="11" name="TextBox 10">
                <a:extLst>
                  <a:ext uri="{FF2B5EF4-FFF2-40B4-BE49-F238E27FC236}">
                    <a16:creationId xmlns:a16="http://schemas.microsoft.com/office/drawing/2014/main" id="{D7DE718C-17EB-C617-7B60-C964AD87CA15}"/>
                  </a:ext>
                </a:extLst>
              </p:cNvPr>
              <p:cNvSpPr txBox="1">
                <a:spLocks noRot="1" noChangeAspect="1" noMove="1" noResize="1" noEditPoints="1" noAdjustHandles="1" noChangeArrowheads="1" noChangeShapeType="1" noTextEdit="1"/>
              </p:cNvSpPr>
              <p:nvPr/>
            </p:nvSpPr>
            <p:spPr>
              <a:xfrm>
                <a:off x="8986838" y="44976"/>
                <a:ext cx="3205162" cy="1200329"/>
              </a:xfrm>
              <a:prstGeom prst="rect">
                <a:avLst/>
              </a:prstGeom>
              <a:blipFill>
                <a:blip r:embed="rId5"/>
                <a:stretch>
                  <a:fillRect b="-7368"/>
                </a:stretch>
              </a:blipFill>
            </p:spPr>
            <p:txBody>
              <a:bodyPr/>
              <a:lstStyle/>
              <a:p>
                <a:r>
                  <a:rPr lang="en-US">
                    <a:noFill/>
                  </a:rPr>
                  <a:t> </a:t>
                </a:r>
              </a:p>
            </p:txBody>
          </p:sp>
        </mc:Fallback>
      </mc:AlternateContent>
    </p:spTree>
    <p:extLst>
      <p:ext uri="{BB962C8B-B14F-4D97-AF65-F5344CB8AC3E}">
        <p14:creationId xmlns:p14="http://schemas.microsoft.com/office/powerpoint/2010/main" val="6331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7D62-2C0C-15D0-7D84-0238BB3B6832}"/>
              </a:ext>
            </a:extLst>
          </p:cNvPr>
          <p:cNvSpPr>
            <a:spLocks noGrp="1"/>
          </p:cNvSpPr>
          <p:nvPr>
            <p:ph type="title"/>
          </p:nvPr>
        </p:nvSpPr>
        <p:spPr/>
        <p:txBody>
          <a:bodyPr>
            <a:normAutofit/>
          </a:bodyPr>
          <a:lstStyle/>
          <a:p>
            <a:r>
              <a:rPr lang="en-US" sz="3600" dirty="0"/>
              <a:t>A (criminally) short history of RL and DA </a:t>
            </a:r>
          </a:p>
        </p:txBody>
      </p:sp>
      <p:sp>
        <p:nvSpPr>
          <p:cNvPr id="3" name="Content Placeholder 2">
            <a:extLst>
              <a:ext uri="{FF2B5EF4-FFF2-40B4-BE49-F238E27FC236}">
                <a16:creationId xmlns:a16="http://schemas.microsoft.com/office/drawing/2014/main" id="{6D261DC7-03C2-2AF9-CF59-24A8216FE347}"/>
              </a:ext>
            </a:extLst>
          </p:cNvPr>
          <p:cNvSpPr>
            <a:spLocks noGrp="1"/>
          </p:cNvSpPr>
          <p:nvPr>
            <p:ph idx="1"/>
          </p:nvPr>
        </p:nvSpPr>
        <p:spPr>
          <a:xfrm>
            <a:off x="838200" y="1825625"/>
            <a:ext cx="5257800" cy="4667250"/>
          </a:xfrm>
        </p:spPr>
        <p:txBody>
          <a:bodyPr>
            <a:normAutofit/>
          </a:bodyPr>
          <a:lstStyle/>
          <a:p>
            <a:r>
              <a:rPr lang="en-US" sz="2000" dirty="0"/>
              <a:t>Schultz (1986) found strong phasic activation of DA neurons in primates in accordance with the R-W rule</a:t>
            </a:r>
          </a:p>
          <a:p>
            <a:r>
              <a:rPr lang="en-US" sz="2000" dirty="0" err="1"/>
              <a:t>Fiorillo</a:t>
            </a:r>
            <a:r>
              <a:rPr lang="en-US" sz="2000" dirty="0"/>
              <a:t> et al. (2003) extended these findings by manipulating the probabilities with which rewards followed visual stimuli and again found that the R-W explained DA neuron firing patterns</a:t>
            </a:r>
          </a:p>
          <a:p>
            <a:r>
              <a:rPr lang="en-US" sz="2000" dirty="0"/>
              <a:t>This work has been followed by a rush of empirical work providing further support and extending these early empirical finding</a:t>
            </a:r>
          </a:p>
        </p:txBody>
      </p:sp>
      <p:pic>
        <p:nvPicPr>
          <p:cNvPr id="5" name="Picture 4" descr="A diagram of a graph showing the size of a city&#10;&#10;Description automatically generated with medium confidence">
            <a:extLst>
              <a:ext uri="{FF2B5EF4-FFF2-40B4-BE49-F238E27FC236}">
                <a16:creationId xmlns:a16="http://schemas.microsoft.com/office/drawing/2014/main" id="{C2E58BF9-5B55-F71F-5559-71AA65DBC1ED}"/>
              </a:ext>
            </a:extLst>
          </p:cNvPr>
          <p:cNvPicPr>
            <a:picLocks noChangeAspect="1"/>
          </p:cNvPicPr>
          <p:nvPr/>
        </p:nvPicPr>
        <p:blipFill>
          <a:blip r:embed="rId2"/>
          <a:stretch>
            <a:fillRect/>
          </a:stretch>
        </p:blipFill>
        <p:spPr>
          <a:xfrm>
            <a:off x="9158287" y="93306"/>
            <a:ext cx="2724150" cy="6671388"/>
          </a:xfrm>
          <a:prstGeom prst="rect">
            <a:avLst/>
          </a:prstGeom>
        </p:spPr>
      </p:pic>
      <p:sp>
        <p:nvSpPr>
          <p:cNvPr id="6" name="Rounded Rectangle 5">
            <a:extLst>
              <a:ext uri="{FF2B5EF4-FFF2-40B4-BE49-F238E27FC236}">
                <a16:creationId xmlns:a16="http://schemas.microsoft.com/office/drawing/2014/main" id="{C02D1784-E19D-73D6-0215-D5F7BB9C86C8}"/>
              </a:ext>
            </a:extLst>
          </p:cNvPr>
          <p:cNvSpPr/>
          <p:nvPr/>
        </p:nvSpPr>
        <p:spPr>
          <a:xfrm>
            <a:off x="9838063" y="286439"/>
            <a:ext cx="352539" cy="599317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CE1BF8-92BE-EF55-1E3E-05F39036C5EA}"/>
              </a:ext>
            </a:extLst>
          </p:cNvPr>
          <p:cNvSpPr txBox="1"/>
          <p:nvPr/>
        </p:nvSpPr>
        <p:spPr>
          <a:xfrm>
            <a:off x="7071737" y="2484382"/>
            <a:ext cx="2148982" cy="646331"/>
          </a:xfrm>
          <a:prstGeom prst="rect">
            <a:avLst/>
          </a:prstGeom>
          <a:noFill/>
        </p:spPr>
        <p:txBody>
          <a:bodyPr wrap="square" rtlCol="0">
            <a:spAutoFit/>
          </a:bodyPr>
          <a:lstStyle/>
          <a:p>
            <a:r>
              <a:rPr lang="en-US" sz="1200" i="1" dirty="0">
                <a:solidFill>
                  <a:srgbClr val="FF0000"/>
                </a:solidFill>
              </a:rPr>
              <a:t>DA neurons selectively fire in anticipation of highly predictive stimulus cues  </a:t>
            </a:r>
          </a:p>
        </p:txBody>
      </p:sp>
    </p:spTree>
    <p:extLst>
      <p:ext uri="{BB962C8B-B14F-4D97-AF65-F5344CB8AC3E}">
        <p14:creationId xmlns:p14="http://schemas.microsoft.com/office/powerpoint/2010/main" val="4530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Note!</a:t>
            </a:r>
            <a:endParaRPr/>
          </a:p>
        </p:txBody>
      </p:sp>
      <p:sp>
        <p:nvSpPr>
          <p:cNvPr id="78" name="Google Shape;78;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solidFill>
                  <a:schemeClr val="dk1"/>
                </a:solidFill>
              </a:rPr>
              <a:t>Some of this may be complex on the first go, especially if you </a:t>
            </a:r>
            <a:endParaRPr>
              <a:solidFill>
                <a:schemeClr val="dk1"/>
              </a:solidFill>
            </a:endParaRPr>
          </a:p>
          <a:p>
            <a:pPr>
              <a:spcBef>
                <a:spcPts val="1600"/>
              </a:spcBef>
              <a:buClr>
                <a:schemeClr val="dk1"/>
              </a:buClr>
              <a:buAutoNum type="arabicParenR"/>
            </a:pPr>
            <a:r>
              <a:rPr lang="en">
                <a:solidFill>
                  <a:schemeClr val="dk1"/>
                </a:solidFill>
              </a:rPr>
              <a:t>Are not used to thinking in modeling terms</a:t>
            </a:r>
            <a:endParaRPr>
              <a:solidFill>
                <a:schemeClr val="dk1"/>
              </a:solidFill>
            </a:endParaRPr>
          </a:p>
          <a:p>
            <a:pPr>
              <a:buClr>
                <a:schemeClr val="dk1"/>
              </a:buClr>
              <a:buAutoNum type="arabicParenR"/>
            </a:pPr>
            <a:r>
              <a:rPr lang="en">
                <a:solidFill>
                  <a:schemeClr val="dk1"/>
                </a:solidFill>
              </a:rPr>
              <a:t>Are not familiar with programming at all</a:t>
            </a:r>
            <a:endParaRPr>
              <a:solidFill>
                <a:schemeClr val="dk1"/>
              </a:solidFill>
            </a:endParaRPr>
          </a:p>
          <a:p>
            <a:pPr marL="0" indent="0">
              <a:spcBef>
                <a:spcPts val="1600"/>
              </a:spcBef>
              <a:buNone/>
            </a:pPr>
            <a:endParaRPr>
              <a:solidFill>
                <a:schemeClr val="dk1"/>
              </a:solidFill>
            </a:endParaRPr>
          </a:p>
          <a:p>
            <a:pPr marL="0" indent="0">
              <a:spcBef>
                <a:spcPts val="1600"/>
              </a:spcBef>
              <a:buNone/>
            </a:pPr>
            <a:r>
              <a:rPr lang="en">
                <a:solidFill>
                  <a:schemeClr val="dk1"/>
                </a:solidFill>
              </a:rPr>
              <a:t>Some advice: </a:t>
            </a:r>
            <a:endParaRPr>
              <a:solidFill>
                <a:schemeClr val="dk1"/>
              </a:solidFill>
            </a:endParaRPr>
          </a:p>
          <a:p>
            <a:pPr>
              <a:spcBef>
                <a:spcPts val="1600"/>
              </a:spcBef>
              <a:buClr>
                <a:schemeClr val="dk1"/>
              </a:buClr>
              <a:buAutoNum type="arabicPeriod"/>
            </a:pPr>
            <a:r>
              <a:rPr lang="en">
                <a:solidFill>
                  <a:schemeClr val="dk1"/>
                </a:solidFill>
              </a:rPr>
              <a:t>Don’t worry! Just focus on the </a:t>
            </a:r>
            <a:r>
              <a:rPr lang="en" b="1">
                <a:solidFill>
                  <a:schemeClr val="dk1"/>
                </a:solidFill>
              </a:rPr>
              <a:t>big picture</a:t>
            </a:r>
            <a:r>
              <a:rPr lang="en">
                <a:solidFill>
                  <a:schemeClr val="dk1"/>
                </a:solidFill>
              </a:rPr>
              <a:t>—the code can always come later :) </a:t>
            </a:r>
            <a:endParaRPr>
              <a:solidFill>
                <a:schemeClr val="dk1"/>
              </a:solidFill>
            </a:endParaRPr>
          </a:p>
          <a:p>
            <a:pPr>
              <a:buClr>
                <a:schemeClr val="dk1"/>
              </a:buClr>
              <a:buAutoNum type="arabicPeriod"/>
            </a:pPr>
            <a:r>
              <a:rPr lang="en">
                <a:solidFill>
                  <a:schemeClr val="dk1"/>
                </a:solidFill>
              </a:rPr>
              <a:t>Ask questions!!!</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CD81-E85B-5662-31AE-37C6FBD018EE}"/>
              </a:ext>
            </a:extLst>
          </p:cNvPr>
          <p:cNvSpPr>
            <a:spLocks noGrp="1"/>
          </p:cNvSpPr>
          <p:nvPr>
            <p:ph type="title"/>
          </p:nvPr>
        </p:nvSpPr>
        <p:spPr>
          <a:xfrm>
            <a:off x="838200" y="2766218"/>
            <a:ext cx="10515600" cy="1325563"/>
          </a:xfrm>
        </p:spPr>
        <p:txBody>
          <a:bodyPr/>
          <a:lstStyle/>
          <a:p>
            <a:r>
              <a:rPr lang="en-US" dirty="0"/>
              <a:t>2. A (very) simple RL experiment</a:t>
            </a:r>
          </a:p>
        </p:txBody>
      </p:sp>
    </p:spTree>
    <p:extLst>
      <p:ext uri="{BB962C8B-B14F-4D97-AF65-F5344CB8AC3E}">
        <p14:creationId xmlns:p14="http://schemas.microsoft.com/office/powerpoint/2010/main" val="259642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FFC7-C23D-5A93-B910-5FEC49B7339F}"/>
              </a:ext>
            </a:extLst>
          </p:cNvPr>
          <p:cNvSpPr>
            <a:spLocks noGrp="1"/>
          </p:cNvSpPr>
          <p:nvPr>
            <p:ph type="title"/>
          </p:nvPr>
        </p:nvSpPr>
        <p:spPr/>
        <p:txBody>
          <a:bodyPr/>
          <a:lstStyle/>
          <a:p>
            <a:r>
              <a:rPr lang="en-US" dirty="0"/>
              <a:t>A typical RL choice paradigm </a:t>
            </a:r>
          </a:p>
        </p:txBody>
      </p:sp>
      <p:grpSp>
        <p:nvGrpSpPr>
          <p:cNvPr id="24" name="Group 23">
            <a:extLst>
              <a:ext uri="{FF2B5EF4-FFF2-40B4-BE49-F238E27FC236}">
                <a16:creationId xmlns:a16="http://schemas.microsoft.com/office/drawing/2014/main" id="{E9A77C67-6AD2-C65E-9196-B8BC544C2637}"/>
              </a:ext>
            </a:extLst>
          </p:cNvPr>
          <p:cNvGrpSpPr/>
          <p:nvPr/>
        </p:nvGrpSpPr>
        <p:grpSpPr>
          <a:xfrm>
            <a:off x="83281" y="1690688"/>
            <a:ext cx="2044485" cy="1580827"/>
            <a:chOff x="774656" y="1690688"/>
            <a:chExt cx="2044485" cy="1580827"/>
          </a:xfrm>
        </p:grpSpPr>
        <p:grpSp>
          <p:nvGrpSpPr>
            <p:cNvPr id="13" name="Group 12">
              <a:extLst>
                <a:ext uri="{FF2B5EF4-FFF2-40B4-BE49-F238E27FC236}">
                  <a16:creationId xmlns:a16="http://schemas.microsoft.com/office/drawing/2014/main" id="{F4F4CB1B-A535-0D9D-18F5-A119817392EC}"/>
                </a:ext>
              </a:extLst>
            </p:cNvPr>
            <p:cNvGrpSpPr/>
            <p:nvPr/>
          </p:nvGrpSpPr>
          <p:grpSpPr>
            <a:xfrm>
              <a:off x="774656" y="1690688"/>
              <a:ext cx="2044485" cy="1580827"/>
              <a:chOff x="757564" y="2092271"/>
              <a:chExt cx="2044485" cy="1580827"/>
            </a:xfrm>
          </p:grpSpPr>
          <p:sp>
            <p:nvSpPr>
              <p:cNvPr id="10" name="Rounded Rectangle 9">
                <a:extLst>
                  <a:ext uri="{FF2B5EF4-FFF2-40B4-BE49-F238E27FC236}">
                    <a16:creationId xmlns:a16="http://schemas.microsoft.com/office/drawing/2014/main" id="{939C851D-A3C7-B294-7BD6-113C5054F712}"/>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82403F8-879A-62F5-47CC-C0E2AD09F9F2}"/>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C8308BFF-E703-0DE7-1D88-7ED76250D2A2}"/>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92BFE83-3A49-7A55-7E77-FC795BACD778}"/>
                </a:ext>
              </a:extLst>
            </p:cNvPr>
            <p:cNvSpPr/>
            <p:nvPr/>
          </p:nvSpPr>
          <p:spPr>
            <a:xfrm>
              <a:off x="905854" y="2016807"/>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A5ADA4E2-D711-A867-0EAC-486E64D382C0}"/>
              </a:ext>
            </a:extLst>
          </p:cNvPr>
          <p:cNvSpPr/>
          <p:nvPr/>
        </p:nvSpPr>
        <p:spPr>
          <a:xfrm>
            <a:off x="1516315" y="2840582"/>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solidFill>
              </a:rPr>
              <a:t>+ 1.5</a:t>
            </a:r>
          </a:p>
        </p:txBody>
      </p:sp>
      <p:grpSp>
        <p:nvGrpSpPr>
          <p:cNvPr id="30" name="Group 29">
            <a:extLst>
              <a:ext uri="{FF2B5EF4-FFF2-40B4-BE49-F238E27FC236}">
                <a16:creationId xmlns:a16="http://schemas.microsoft.com/office/drawing/2014/main" id="{BFB75A83-DFEF-B9F0-C13D-57C5C512C39C}"/>
              </a:ext>
            </a:extLst>
          </p:cNvPr>
          <p:cNvGrpSpPr/>
          <p:nvPr/>
        </p:nvGrpSpPr>
        <p:grpSpPr>
          <a:xfrm>
            <a:off x="2949349" y="3990476"/>
            <a:ext cx="2044485" cy="1580827"/>
            <a:chOff x="2949349" y="3990476"/>
            <a:chExt cx="2044485" cy="1580827"/>
          </a:xfrm>
        </p:grpSpPr>
        <p:grpSp>
          <p:nvGrpSpPr>
            <p:cNvPr id="20" name="Group 19">
              <a:extLst>
                <a:ext uri="{FF2B5EF4-FFF2-40B4-BE49-F238E27FC236}">
                  <a16:creationId xmlns:a16="http://schemas.microsoft.com/office/drawing/2014/main" id="{1E7C4CC3-5B89-8E72-4312-028E87E2BA8E}"/>
                </a:ext>
              </a:extLst>
            </p:cNvPr>
            <p:cNvGrpSpPr/>
            <p:nvPr/>
          </p:nvGrpSpPr>
          <p:grpSpPr>
            <a:xfrm>
              <a:off x="2949349" y="3990476"/>
              <a:ext cx="2044485" cy="1580827"/>
              <a:chOff x="757564" y="2092271"/>
              <a:chExt cx="2044485" cy="1580827"/>
            </a:xfrm>
          </p:grpSpPr>
          <p:sp>
            <p:nvSpPr>
              <p:cNvPr id="21" name="Rounded Rectangle 20">
                <a:extLst>
                  <a:ext uri="{FF2B5EF4-FFF2-40B4-BE49-F238E27FC236}">
                    <a16:creationId xmlns:a16="http://schemas.microsoft.com/office/drawing/2014/main" id="{358BCDCB-0D19-8454-FA18-5D8E978E2945}"/>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1D05E05-160E-117E-9F57-3C1FAB9A977A}"/>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D0CF0CCF-0C7D-8747-70E5-76FDD970E293}"/>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80728370-B150-E933-9D2B-7E30CF85092A}"/>
                </a:ext>
              </a:extLst>
            </p:cNvPr>
            <p:cNvSpPr/>
            <p:nvPr/>
          </p:nvSpPr>
          <p:spPr>
            <a:xfrm>
              <a:off x="4021886" y="4374825"/>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A graph of a number of points&#10;&#10;Description automatically generated">
            <a:extLst>
              <a:ext uri="{FF2B5EF4-FFF2-40B4-BE49-F238E27FC236}">
                <a16:creationId xmlns:a16="http://schemas.microsoft.com/office/drawing/2014/main" id="{5AD7C00C-FD86-AE28-7FAC-A058D559515C}"/>
              </a:ext>
            </a:extLst>
          </p:cNvPr>
          <p:cNvPicPr>
            <a:picLocks noChangeAspect="1"/>
          </p:cNvPicPr>
          <p:nvPr/>
        </p:nvPicPr>
        <p:blipFill>
          <a:blip r:embed="rId2"/>
          <a:stretch>
            <a:fillRect/>
          </a:stretch>
        </p:blipFill>
        <p:spPr>
          <a:xfrm>
            <a:off x="6350000" y="1440245"/>
            <a:ext cx="5842000" cy="4381500"/>
          </a:xfrm>
          <a:prstGeom prst="rect">
            <a:avLst/>
          </a:prstGeom>
        </p:spPr>
      </p:pic>
      <p:sp>
        <p:nvSpPr>
          <p:cNvPr id="26" name="Rounded Rectangle 25">
            <a:extLst>
              <a:ext uri="{FF2B5EF4-FFF2-40B4-BE49-F238E27FC236}">
                <a16:creationId xmlns:a16="http://schemas.microsoft.com/office/drawing/2014/main" id="{AE2AA7A0-37DE-013B-3D67-E4EB6BDEB5F1}"/>
              </a:ext>
            </a:extLst>
          </p:cNvPr>
          <p:cNvSpPr/>
          <p:nvPr/>
        </p:nvSpPr>
        <p:spPr>
          <a:xfrm>
            <a:off x="4382382" y="5140369"/>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- 1.1</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4F242BB-B5D6-0253-7180-4C04946C1B59}"/>
                  </a:ext>
                </a:extLst>
              </p:cNvPr>
              <p:cNvSpPr txBox="1"/>
              <p:nvPr/>
            </p:nvSpPr>
            <p:spPr>
              <a:xfrm>
                <a:off x="8449871" y="5802558"/>
                <a:ext cx="1719125" cy="690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𝜇</m:t>
                          </m:r>
                        </m:e>
                        <m:sub>
                          <m:r>
                            <a:rPr lang="en-CA" b="0" i="1" smtClean="0">
                              <a:latin typeface="Cambria Math" panose="02040503050406030204" pitchFamily="18" charset="0"/>
                            </a:rPr>
                            <m:t>𝑆𝑞𝑢𝑎𝑟𝑒</m:t>
                          </m:r>
                        </m:sub>
                      </m:sSub>
                      <m:r>
                        <a:rPr lang="en-CA" b="0" i="1" smtClean="0">
                          <a:latin typeface="Cambria Math" panose="02040503050406030204" pitchFamily="18" charset="0"/>
                        </a:rPr>
                        <m:t>=1</m:t>
                      </m:r>
                    </m:oMath>
                  </m:oMathPara>
                </a14:m>
                <a:endParaRPr lang="en-CA" b="0" dirty="0"/>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𝜇</m:t>
                          </m:r>
                        </m:e>
                        <m:sub>
                          <m:r>
                            <a:rPr lang="en-CA" b="0" i="1" smtClean="0">
                              <a:latin typeface="Cambria Math" panose="02040503050406030204" pitchFamily="18" charset="0"/>
                            </a:rPr>
                            <m:t>𝑇𝑟𝑖𝑎𝑛𝑔𝑙𝑒</m:t>
                          </m:r>
                        </m:sub>
                      </m:sSub>
                      <m:r>
                        <a:rPr lang="en-CA" b="0" i="1" smtClean="0">
                          <a:latin typeface="Cambria Math" panose="02040503050406030204" pitchFamily="18" charset="0"/>
                        </a:rPr>
                        <m:t>=−1</m:t>
                      </m:r>
                    </m:oMath>
                  </m:oMathPara>
                </a14:m>
                <a:endParaRPr lang="en-US" dirty="0"/>
              </a:p>
            </p:txBody>
          </p:sp>
        </mc:Choice>
        <mc:Fallback xmlns="">
          <p:sp>
            <p:nvSpPr>
              <p:cNvPr id="29" name="TextBox 28">
                <a:extLst>
                  <a:ext uri="{FF2B5EF4-FFF2-40B4-BE49-F238E27FC236}">
                    <a16:creationId xmlns:a16="http://schemas.microsoft.com/office/drawing/2014/main" id="{14F242BB-B5D6-0253-7180-4C04946C1B59}"/>
                  </a:ext>
                </a:extLst>
              </p:cNvPr>
              <p:cNvSpPr txBox="1">
                <a:spLocks noRot="1" noChangeAspect="1" noMove="1" noResize="1" noEditPoints="1" noAdjustHandles="1" noChangeArrowheads="1" noChangeShapeType="1" noTextEdit="1"/>
              </p:cNvSpPr>
              <p:nvPr/>
            </p:nvSpPr>
            <p:spPr>
              <a:xfrm>
                <a:off x="8449871" y="5802558"/>
                <a:ext cx="1719125" cy="690317"/>
              </a:xfrm>
              <a:prstGeom prst="rect">
                <a:avLst/>
              </a:prstGeom>
              <a:blipFill>
                <a:blip r:embed="rId3"/>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12229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2BFB-9BB7-9C0A-6A2D-DC6860F55F3B}"/>
              </a:ext>
            </a:extLst>
          </p:cNvPr>
          <p:cNvSpPr>
            <a:spLocks noGrp="1"/>
          </p:cNvSpPr>
          <p:nvPr>
            <p:ph type="title"/>
          </p:nvPr>
        </p:nvSpPr>
        <p:spPr/>
        <p:txBody>
          <a:bodyPr/>
          <a:lstStyle/>
          <a:p>
            <a:r>
              <a:rPr lang="en-US" dirty="0"/>
              <a:t>A typical RL choice paradigm</a:t>
            </a:r>
          </a:p>
        </p:txBody>
      </p:sp>
      <p:pic>
        <p:nvPicPr>
          <p:cNvPr id="5" name="Picture 4" descr="A graph with lines in the middle&#10;&#10;Description automatically generated">
            <a:extLst>
              <a:ext uri="{FF2B5EF4-FFF2-40B4-BE49-F238E27FC236}">
                <a16:creationId xmlns:a16="http://schemas.microsoft.com/office/drawing/2014/main" id="{E45E3695-9965-BDD0-351D-7C067542A12B}"/>
              </a:ext>
            </a:extLst>
          </p:cNvPr>
          <p:cNvPicPr>
            <a:picLocks noChangeAspect="1"/>
          </p:cNvPicPr>
          <p:nvPr/>
        </p:nvPicPr>
        <p:blipFill>
          <a:blip r:embed="rId2"/>
          <a:stretch>
            <a:fillRect/>
          </a:stretch>
        </p:blipFill>
        <p:spPr>
          <a:xfrm>
            <a:off x="5789084" y="1690688"/>
            <a:ext cx="6402916" cy="4802187"/>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C455DCA5-97CE-F89F-A173-0B8592D17AAD}"/>
              </a:ext>
            </a:extLst>
          </p:cNvPr>
          <p:cNvPicPr>
            <a:picLocks noChangeAspect="1"/>
          </p:cNvPicPr>
          <p:nvPr/>
        </p:nvPicPr>
        <p:blipFill>
          <a:blip r:embed="rId3"/>
          <a:stretch>
            <a:fillRect/>
          </a:stretch>
        </p:blipFill>
        <p:spPr>
          <a:xfrm>
            <a:off x="603869" y="2056003"/>
            <a:ext cx="4659505" cy="4071555"/>
          </a:xfrm>
          <a:prstGeom prst="rect">
            <a:avLst/>
          </a:prstGeom>
        </p:spPr>
      </p:pic>
      <p:sp>
        <p:nvSpPr>
          <p:cNvPr id="8" name="TextBox 7">
            <a:extLst>
              <a:ext uri="{FF2B5EF4-FFF2-40B4-BE49-F238E27FC236}">
                <a16:creationId xmlns:a16="http://schemas.microsoft.com/office/drawing/2014/main" id="{62D8007D-E597-0B16-3D16-860D828B091A}"/>
              </a:ext>
            </a:extLst>
          </p:cNvPr>
          <p:cNvSpPr txBox="1"/>
          <p:nvPr/>
        </p:nvSpPr>
        <p:spPr>
          <a:xfrm>
            <a:off x="1634227" y="6211230"/>
            <a:ext cx="2598788" cy="369332"/>
          </a:xfrm>
          <a:prstGeom prst="rect">
            <a:avLst/>
          </a:prstGeom>
          <a:noFill/>
        </p:spPr>
        <p:txBody>
          <a:bodyPr wrap="none" rtlCol="0">
            <a:spAutoFit/>
          </a:bodyPr>
          <a:lstStyle/>
          <a:p>
            <a:r>
              <a:rPr lang="en-US" dirty="0"/>
              <a:t>30 subjects, 30 trials each</a:t>
            </a:r>
          </a:p>
        </p:txBody>
      </p:sp>
    </p:spTree>
    <p:extLst>
      <p:ext uri="{BB962C8B-B14F-4D97-AF65-F5344CB8AC3E}">
        <p14:creationId xmlns:p14="http://schemas.microsoft.com/office/powerpoint/2010/main" val="216203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3382-FB3B-756F-85BA-53851B3D4CD1}"/>
              </a:ext>
            </a:extLst>
          </p:cNvPr>
          <p:cNvSpPr>
            <a:spLocks noGrp="1"/>
          </p:cNvSpPr>
          <p:nvPr>
            <p:ph type="title"/>
          </p:nvPr>
        </p:nvSpPr>
        <p:spPr/>
        <p:txBody>
          <a:bodyPr/>
          <a:lstStyle/>
          <a:p>
            <a:r>
              <a:rPr lang="en-US" dirty="0"/>
              <a:t>Modeling </a:t>
            </a:r>
            <a:r>
              <a:rPr lang="en-US" i="1" dirty="0"/>
              <a:t>learning</a:t>
            </a:r>
            <a:r>
              <a:rPr lang="en-US" dirty="0"/>
              <a:t> in this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42F5C1-279F-F4B3-3A65-F70E784E7589}"/>
                  </a:ext>
                </a:extLst>
              </p:cNvPr>
              <p:cNvSpPr>
                <a:spLocks noGrp="1"/>
              </p:cNvSpPr>
              <p:nvPr>
                <p:ph idx="1"/>
              </p:nvPr>
            </p:nvSpPr>
            <p:spPr>
              <a:xfrm>
                <a:off x="838200" y="1825624"/>
                <a:ext cx="10515600" cy="4552873"/>
              </a:xfrm>
            </p:spPr>
            <p:txBody>
              <a:bodyPr>
                <a:normAutofit fontScale="92500"/>
              </a:bodyPr>
              <a:lstStyle/>
              <a:p>
                <a:r>
                  <a:rPr lang="en-US" dirty="0"/>
                  <a:t>First, we can use the R-W rule to understand learning in this simple task</a:t>
                </a:r>
              </a:p>
              <a:p>
                <a:pPr marL="0" indent="0">
                  <a:buNone/>
                </a:pPr>
                <a:endParaRPr lang="en-CA"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𝛿</m:t>
                          </m:r>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𝑟</m:t>
                          </m:r>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r>
                        <a:rPr lang="en-CA" sz="2800" b="0" i="1" smtClean="0">
                          <a:latin typeface="Cambria Math" panose="02040503050406030204" pitchFamily="18" charset="0"/>
                        </a:rPr>
                        <m:t>𝑉</m:t>
                      </m:r>
                      <m:sSub>
                        <m:sSubPr>
                          <m:ctrlPr>
                            <a:rPr lang="en-CA" sz="2800" b="0" i="1" smtClean="0">
                              <a:latin typeface="Cambria Math" panose="02040503050406030204" pitchFamily="18" charset="0"/>
                            </a:rPr>
                          </m:ctrlPr>
                        </m:sSub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𝑠</m:t>
                              </m:r>
                            </m:e>
                          </m:d>
                        </m:e>
                        <m:sub>
                          <m:r>
                            <a:rPr lang="en-CA" sz="2800" b="0" i="1" smtClean="0">
                              <a:latin typeface="Cambria Math" panose="02040503050406030204" pitchFamily="18" charset="0"/>
                            </a:rPr>
                            <m:t>𝑡</m:t>
                          </m:r>
                        </m:sub>
                      </m:sSub>
                    </m:oMath>
                  </m:oMathPara>
                </a14:m>
                <a:endParaRPr lang="en-CA" sz="2800" b="0" i="1" dirty="0"/>
              </a:p>
              <a:p>
                <a:pPr marL="0" indent="0">
                  <a:buNone/>
                </a:pPr>
                <a:endParaRPr lang="en-CA"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𝑉</m:t>
                      </m:r>
                      <m:sSub>
                        <m:sSubPr>
                          <m:ctrlPr>
                            <a:rPr lang="en-CA" sz="2800" b="0" i="1" smtClean="0">
                              <a:latin typeface="Cambria Math" panose="02040503050406030204" pitchFamily="18" charset="0"/>
                            </a:rPr>
                          </m:ctrlPr>
                        </m:sSub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𝑠</m:t>
                              </m:r>
                            </m:e>
                          </m:d>
                        </m:e>
                        <m:sub>
                          <m:r>
                            <a:rPr lang="en-CA" sz="2800" b="0" i="1" smtClean="0">
                              <a:latin typeface="Cambria Math" panose="02040503050406030204" pitchFamily="18" charset="0"/>
                            </a:rPr>
                            <m:t>𝑡</m:t>
                          </m:r>
                          <m:r>
                            <a:rPr lang="en-CA" sz="2800" b="0" i="1" smtClean="0">
                              <a:latin typeface="Cambria Math" panose="02040503050406030204" pitchFamily="18" charset="0"/>
                            </a:rPr>
                            <m:t>+1</m:t>
                          </m:r>
                        </m:sub>
                      </m:sSub>
                      <m:r>
                        <a:rPr lang="en-CA" sz="2800" b="0" i="1" smtClean="0">
                          <a:latin typeface="Cambria Math" panose="02040503050406030204" pitchFamily="18" charset="0"/>
                        </a:rPr>
                        <m:t>=</m:t>
                      </m:r>
                      <m:r>
                        <a:rPr lang="en-CA" sz="2800" b="0" i="1" smtClean="0">
                          <a:latin typeface="Cambria Math" panose="02040503050406030204" pitchFamily="18" charset="0"/>
                        </a:rPr>
                        <m:t>𝑉</m:t>
                      </m:r>
                      <m:sSub>
                        <m:sSubPr>
                          <m:ctrlPr>
                            <a:rPr lang="en-CA" sz="2800" b="0" i="1" smtClean="0">
                              <a:latin typeface="Cambria Math" panose="02040503050406030204" pitchFamily="18" charset="0"/>
                            </a:rPr>
                          </m:ctrlPr>
                        </m:sSub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𝑠</m:t>
                              </m:r>
                            </m:e>
                          </m:d>
                        </m:e>
                        <m:sub>
                          <m:r>
                            <a:rPr lang="en-CA" sz="2800" b="0" i="1" smtClean="0">
                              <a:latin typeface="Cambria Math" panose="02040503050406030204" pitchFamily="18" charset="0"/>
                            </a:rPr>
                            <m:t>𝑡</m:t>
                          </m:r>
                        </m:sub>
                      </m:sSub>
                      <m:r>
                        <a:rPr lang="en-CA" sz="2800" b="0" i="1" smtClean="0">
                          <a:latin typeface="Cambria Math" panose="02040503050406030204" pitchFamily="18" charset="0"/>
                        </a:rPr>
                        <m:t>+</m:t>
                      </m:r>
                      <m:r>
                        <a:rPr lang="en-CA" sz="2800" b="0" i="1" smtClean="0">
                          <a:latin typeface="Cambria Math" panose="02040503050406030204" pitchFamily="18" charset="0"/>
                        </a:rPr>
                        <m:t>𝛼</m:t>
                      </m:r>
                      <m:r>
                        <a:rPr lang="en-CA" sz="2800" b="0" i="1" smtClean="0">
                          <a:latin typeface="Cambria Math" panose="02040503050406030204" pitchFamily="18" charset="0"/>
                        </a:rPr>
                        <m:t> ∙ </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𝛿</m:t>
                          </m:r>
                        </m:e>
                        <m:sub>
                          <m:r>
                            <a:rPr lang="en-CA" sz="2800" b="0" i="1" smtClean="0">
                              <a:latin typeface="Cambria Math" panose="02040503050406030204" pitchFamily="18" charset="0"/>
                            </a:rPr>
                            <m:t>𝑡</m:t>
                          </m:r>
                        </m:sub>
                      </m:sSub>
                    </m:oMath>
                  </m:oMathPara>
                </a14:m>
                <a:endParaRPr lang="en-US" dirty="0"/>
              </a:p>
              <a:p>
                <a:pPr marL="0" indent="0">
                  <a:buNone/>
                </a:pPr>
                <a:endParaRPr lang="en-US" dirty="0"/>
              </a:p>
              <a:p>
                <a:r>
                  <a:rPr lang="en-US" dirty="0"/>
                  <a:t>Notice: </a:t>
                </a:r>
                <a14:m>
                  <m:oMath xmlns:m="http://schemas.openxmlformats.org/officeDocument/2006/math">
                    <m:r>
                      <a:rPr lang="en-CA" b="0" i="1" smtClean="0">
                        <a:latin typeface="Cambria Math" panose="02040503050406030204" pitchFamily="18" charset="0"/>
                      </a:rPr>
                      <m:t>𝑉</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oMath>
                </a14:m>
                <a:endParaRPr lang="en-US" dirty="0"/>
              </a:p>
              <a:p>
                <a:pPr lvl="1"/>
                <a:r>
                  <a:rPr lang="en-US" dirty="0"/>
                  <a:t>This is because we now have two stimuli, </a:t>
                </a:r>
                <a14:m>
                  <m:oMath xmlns:m="http://schemas.openxmlformats.org/officeDocument/2006/math">
                    <m:r>
                      <a:rPr lang="en-CA" b="0" i="1" smtClean="0">
                        <a:latin typeface="Cambria Math" panose="02040503050406030204" pitchFamily="18" charset="0"/>
                      </a:rPr>
                      <m:t>𝑠</m:t>
                    </m:r>
                  </m:oMath>
                </a14:m>
                <a:r>
                  <a:rPr lang="en-US" dirty="0"/>
                  <a:t> (triangle, square), so we need to keep track of which value, </a:t>
                </a:r>
                <a14:m>
                  <m:oMath xmlns:m="http://schemas.openxmlformats.org/officeDocument/2006/math">
                    <m:r>
                      <a:rPr lang="en-CA" b="0" i="1" smtClean="0">
                        <a:latin typeface="Cambria Math" panose="02040503050406030204" pitchFamily="18" charset="0"/>
                      </a:rPr>
                      <m:t>𝑉</m:t>
                    </m:r>
                  </m:oMath>
                </a14:m>
                <a:r>
                  <a:rPr lang="en-US" dirty="0"/>
                  <a:t>, we are talking about</a:t>
                </a:r>
              </a:p>
              <a:p>
                <a:pPr lvl="1"/>
                <a:r>
                  <a:rPr lang="en-US" dirty="0"/>
                  <a:t>We will only update a value if we are exposed to that stimulus (examples coming)</a:t>
                </a:r>
              </a:p>
            </p:txBody>
          </p:sp>
        </mc:Choice>
        <mc:Fallback xmlns="">
          <p:sp>
            <p:nvSpPr>
              <p:cNvPr id="3" name="Content Placeholder 2">
                <a:extLst>
                  <a:ext uri="{FF2B5EF4-FFF2-40B4-BE49-F238E27FC236}">
                    <a16:creationId xmlns:a16="http://schemas.microsoft.com/office/drawing/2014/main" id="{3E42F5C1-279F-F4B3-3A65-F70E784E7589}"/>
                  </a:ext>
                </a:extLst>
              </p:cNvPr>
              <p:cNvSpPr>
                <a:spLocks noGrp="1" noRot="1" noChangeAspect="1" noMove="1" noResize="1" noEditPoints="1" noAdjustHandles="1" noChangeArrowheads="1" noChangeShapeType="1" noTextEdit="1"/>
              </p:cNvSpPr>
              <p:nvPr>
                <p:ph idx="1"/>
              </p:nvPr>
            </p:nvSpPr>
            <p:spPr>
              <a:xfrm>
                <a:off x="838200" y="1825624"/>
                <a:ext cx="10515600" cy="4552873"/>
              </a:xfrm>
              <a:blipFill>
                <a:blip r:embed="rId2"/>
                <a:stretch>
                  <a:fillRect l="-965" t="-1944"/>
                </a:stretch>
              </a:blipFill>
            </p:spPr>
            <p:txBody>
              <a:bodyPr/>
              <a:lstStyle/>
              <a:p>
                <a:r>
                  <a:rPr lang="en-US">
                    <a:noFill/>
                  </a:rPr>
                  <a:t> </a:t>
                </a:r>
              </a:p>
            </p:txBody>
          </p:sp>
        </mc:Fallback>
      </mc:AlternateContent>
    </p:spTree>
    <p:extLst>
      <p:ext uri="{BB962C8B-B14F-4D97-AF65-F5344CB8AC3E}">
        <p14:creationId xmlns:p14="http://schemas.microsoft.com/office/powerpoint/2010/main" val="116156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881F-7ED4-F77F-A499-E50F8ACECD85}"/>
              </a:ext>
            </a:extLst>
          </p:cNvPr>
          <p:cNvSpPr>
            <a:spLocks noGrp="1"/>
          </p:cNvSpPr>
          <p:nvPr>
            <p:ph type="title"/>
          </p:nvPr>
        </p:nvSpPr>
        <p:spPr/>
        <p:txBody>
          <a:bodyPr/>
          <a:lstStyle/>
          <a:p>
            <a:r>
              <a:rPr lang="en-US" dirty="0"/>
              <a:t>From value to choice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6FE67C-9D26-8EE2-5EB5-08EE5DF67EC1}"/>
                  </a:ext>
                </a:extLst>
              </p:cNvPr>
              <p:cNvSpPr>
                <a:spLocks noGrp="1"/>
              </p:cNvSpPr>
              <p:nvPr>
                <p:ph idx="1"/>
              </p:nvPr>
            </p:nvSpPr>
            <p:spPr/>
            <p:txBody>
              <a:bodyPr/>
              <a:lstStyle/>
              <a:p>
                <a:r>
                  <a:rPr lang="en-US" dirty="0"/>
                  <a:t>What’s the problem?</a:t>
                </a:r>
              </a:p>
              <a:p>
                <a:pPr lvl="1"/>
                <a14:m>
                  <m:oMath xmlns:m="http://schemas.openxmlformats.org/officeDocument/2006/math">
                    <m:r>
                      <a:rPr lang="en-CA" b="0" i="1" smtClean="0">
                        <a:latin typeface="Cambria Math" panose="02040503050406030204" pitchFamily="18" charset="0"/>
                      </a:rPr>
                      <m:t>𝑉</m:t>
                    </m:r>
                  </m:oMath>
                </a14:m>
                <a:r>
                  <a:rPr lang="en-US" dirty="0"/>
                  <a:t> is a real number </a:t>
                </a:r>
                <a14:m>
                  <m:oMath xmlns:m="http://schemas.openxmlformats.org/officeDocument/2006/math">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 ∞</m:t>
                        </m:r>
                      </m:e>
                    </m:d>
                  </m:oMath>
                </a14:m>
                <a:r>
                  <a:rPr lang="en-US" dirty="0"/>
                  <a:t>, but what we observe are binary choices (</a:t>
                </a:r>
                <a14:m>
                  <m:oMath xmlns:m="http://schemas.openxmlformats.org/officeDocument/2006/math">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0,1</m:t>
                        </m:r>
                      </m:e>
                    </m:d>
                  </m:oMath>
                </a14:m>
                <a:r>
                  <a:rPr lang="en-US" dirty="0"/>
                  <a:t>)</a:t>
                </a:r>
              </a:p>
              <a:p>
                <a:pPr lvl="1"/>
                <a:r>
                  <a:rPr lang="en-US" dirty="0"/>
                  <a:t>E.g.,</a:t>
                </a:r>
              </a:p>
              <a:p>
                <a:pPr marL="457200" lvl="1" indent="0">
                  <a:buNone/>
                </a:pPr>
                <a:endParaRPr lang="en-US" dirty="0"/>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𝑉</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𝑠𝑞𝑢𝑎𝑟𝑒</m:t>
                              </m:r>
                            </m:e>
                          </m:d>
                        </m:e>
                        <m:sub>
                          <m:r>
                            <a:rPr lang="en-CA" b="0" i="1" smtClean="0">
                              <a:latin typeface="Cambria Math" panose="02040503050406030204" pitchFamily="18" charset="0"/>
                            </a:rPr>
                            <m:t>𝑡</m:t>
                          </m:r>
                        </m:sub>
                      </m:sSub>
                      <m:r>
                        <a:rPr lang="en-CA" b="0" i="1" smtClean="0">
                          <a:latin typeface="Cambria Math" panose="02040503050406030204" pitchFamily="18" charset="0"/>
                        </a:rPr>
                        <m:t>=1.12 →</m:t>
                      </m:r>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 ?</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A66FE67C-9D26-8EE2-5EB5-08EE5DF67EC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824784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227F-E955-AB45-2E93-5E491469D78F}"/>
              </a:ext>
            </a:extLst>
          </p:cNvPr>
          <p:cNvSpPr>
            <a:spLocks noGrp="1"/>
          </p:cNvSpPr>
          <p:nvPr>
            <p:ph type="title"/>
          </p:nvPr>
        </p:nvSpPr>
        <p:spPr/>
        <p:txBody>
          <a:bodyPr/>
          <a:lstStyle/>
          <a:p>
            <a:r>
              <a:rPr lang="en-US" dirty="0"/>
              <a:t>Modeling </a:t>
            </a:r>
            <a:r>
              <a:rPr lang="en-US" i="1" dirty="0"/>
              <a:t>choice </a:t>
            </a:r>
            <a:r>
              <a:rPr lang="en-US" dirty="0"/>
              <a:t>in this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9D0AB0-2A6F-2480-C363-0AE8BB6BC37C}"/>
                  </a:ext>
                </a:extLst>
              </p:cNvPr>
              <p:cNvSpPr>
                <a:spLocks noGrp="1"/>
              </p:cNvSpPr>
              <p:nvPr>
                <p:ph idx="1"/>
              </p:nvPr>
            </p:nvSpPr>
            <p:spPr/>
            <p:txBody>
              <a:bodyPr/>
              <a:lstStyle/>
              <a:p>
                <a:r>
                  <a:rPr lang="en-US" dirty="0"/>
                  <a:t>What we need is a way to translate </a:t>
                </a:r>
                <a:r>
                  <a:rPr lang="en-US" i="1" dirty="0"/>
                  <a:t>value </a:t>
                </a:r>
                <a:r>
                  <a:rPr lang="en-US" dirty="0"/>
                  <a:t>into </a:t>
                </a:r>
                <a:r>
                  <a:rPr lang="en-US" i="1" dirty="0"/>
                  <a:t>choice</a:t>
                </a:r>
              </a:p>
              <a:p>
                <a:pPr lvl="1"/>
                <a:r>
                  <a:rPr lang="en-US" dirty="0"/>
                  <a:t>Many options, but a popular choice is the </a:t>
                </a:r>
                <a:r>
                  <a:rPr lang="en-US" b="1" dirty="0" err="1"/>
                  <a:t>softmax</a:t>
                </a:r>
                <a:r>
                  <a:rPr lang="en-US" b="1" dirty="0"/>
                  <a:t> choice rule: </a:t>
                </a:r>
              </a:p>
              <a:p>
                <a:pPr lvl="1"/>
                <a:endParaRPr lang="en-US" b="1"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m:rPr>
                              <m:sty m:val="p"/>
                            </m:rPr>
                            <a:rPr lang="en-CA" b="0" i="0" smtClean="0">
                              <a:latin typeface="Cambria Math" panose="02040503050406030204" pitchFamily="18" charset="0"/>
                            </a:rPr>
                            <m:t>Choose</m:t>
                          </m:r>
                          <m:r>
                            <a:rPr lang="en-CA" b="0" i="0"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1</m:t>
                                  </m:r>
                                </m:sub>
                              </m:sSub>
                            </m:e>
                          </m:func>
                        </m:num>
                        <m:den>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𝑂</m:t>
                              </m:r>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CA" b="0" dirty="0"/>
              </a:p>
              <a:p>
                <a:endParaRPr lang="en-CA" b="0" i="1" dirty="0">
                  <a:latin typeface="Cambria Math" panose="02040503050406030204" pitchFamily="18" charset="0"/>
                </a:endParaRPr>
              </a:p>
              <a:p>
                <a14:m>
                  <m:oMath xmlns:m="http://schemas.openxmlformats.org/officeDocument/2006/math">
                    <m:r>
                      <a:rPr lang="en-CA" b="0" i="1" smtClean="0">
                        <a:latin typeface="Cambria Math" panose="02040503050406030204" pitchFamily="18" charset="0"/>
                      </a:rPr>
                      <m:t>𝑜</m:t>
                    </m:r>
                  </m:oMath>
                </a14:m>
                <a:r>
                  <a:rPr lang="en-US" dirty="0"/>
                  <a:t> is an option. There are two in our example: square, triangle</a:t>
                </a:r>
              </a:p>
              <a:p>
                <a14:m>
                  <m:oMath xmlns:m="http://schemas.openxmlformats.org/officeDocument/2006/math">
                    <m:r>
                      <a:rPr lang="en-CA" b="0" i="1" smtClean="0">
                        <a:latin typeface="Cambria Math" panose="02040503050406030204" pitchFamily="18" charset="0"/>
                      </a:rPr>
                      <m:t>𝛽</m:t>
                    </m:r>
                  </m:oMath>
                </a14:m>
                <a:r>
                  <a:rPr lang="en-US" dirty="0"/>
                  <a:t> is a free parameter, like </a:t>
                </a:r>
                <a14:m>
                  <m:oMath xmlns:m="http://schemas.openxmlformats.org/officeDocument/2006/math">
                    <m:r>
                      <a:rPr lang="en-CA" b="0" i="1" smtClean="0">
                        <a:latin typeface="Cambria Math" panose="02040503050406030204" pitchFamily="18" charset="0"/>
                      </a:rPr>
                      <m:t>𝛼</m:t>
                    </m:r>
                  </m:oMath>
                </a14:m>
                <a:r>
                  <a:rPr lang="en-US" dirty="0"/>
                  <a:t>, known as the </a:t>
                </a:r>
                <a:r>
                  <a:rPr lang="en-US" b="1" dirty="0"/>
                  <a:t>inverse temperature</a:t>
                </a:r>
                <a:endParaRPr lang="en-US" dirty="0"/>
              </a:p>
            </p:txBody>
          </p:sp>
        </mc:Choice>
        <mc:Fallback xmlns="">
          <p:sp>
            <p:nvSpPr>
              <p:cNvPr id="3" name="Content Placeholder 2">
                <a:extLst>
                  <a:ext uri="{FF2B5EF4-FFF2-40B4-BE49-F238E27FC236}">
                    <a16:creationId xmlns:a16="http://schemas.microsoft.com/office/drawing/2014/main" id="{DF9D0AB0-2A6F-2480-C363-0AE8BB6BC37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0361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function&#10;&#10;Description automatically generated">
            <a:extLst>
              <a:ext uri="{FF2B5EF4-FFF2-40B4-BE49-F238E27FC236}">
                <a16:creationId xmlns:a16="http://schemas.microsoft.com/office/drawing/2014/main" id="{7BF8BA62-2AC4-77C1-EC9E-19ADE2A97359}"/>
              </a:ext>
            </a:extLst>
          </p:cNvPr>
          <p:cNvPicPr>
            <a:picLocks noChangeAspect="1"/>
          </p:cNvPicPr>
          <p:nvPr/>
        </p:nvPicPr>
        <p:blipFill>
          <a:blip r:embed="rId2"/>
          <a:stretch>
            <a:fillRect/>
          </a:stretch>
        </p:blipFill>
        <p:spPr>
          <a:xfrm>
            <a:off x="4542263" y="560349"/>
            <a:ext cx="7649737" cy="573730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AC64CB-5501-F7C3-B847-00CED95DC5F4}"/>
                  </a:ext>
                </a:extLst>
              </p:cNvPr>
              <p:cNvSpPr>
                <a:spLocks noGrp="1"/>
              </p:cNvSpPr>
              <p:nvPr>
                <p:ph type="title"/>
              </p:nvPr>
            </p:nvSpPr>
            <p:spPr/>
            <p:txBody>
              <a:bodyPr/>
              <a:lstStyle/>
              <a:p>
                <a:r>
                  <a:rPr lang="en-US" dirty="0"/>
                  <a:t>Understanding </a:t>
                </a:r>
                <a14:m>
                  <m:oMath xmlns:m="http://schemas.openxmlformats.org/officeDocument/2006/math">
                    <m:r>
                      <a:rPr lang="en-CA" b="0" i="1" smtClean="0">
                        <a:latin typeface="Cambria Math" panose="02040503050406030204" pitchFamily="18" charset="0"/>
                      </a:rPr>
                      <m:t>𝛽</m:t>
                    </m:r>
                  </m:oMath>
                </a14:m>
                <a:endParaRPr lang="en-US" dirty="0"/>
              </a:p>
            </p:txBody>
          </p:sp>
        </mc:Choice>
        <mc:Fallback xmlns="">
          <p:sp>
            <p:nvSpPr>
              <p:cNvPr id="2" name="Title 1">
                <a:extLst>
                  <a:ext uri="{FF2B5EF4-FFF2-40B4-BE49-F238E27FC236}">
                    <a16:creationId xmlns:a16="http://schemas.microsoft.com/office/drawing/2014/main" id="{13AC64CB-5501-F7C3-B847-00CED95DC5F4}"/>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C01FC94-79D9-467E-558D-40F55807EFC4}"/>
              </a:ext>
            </a:extLst>
          </p:cNvPr>
          <p:cNvSpPr txBox="1"/>
          <p:nvPr/>
        </p:nvSpPr>
        <p:spPr>
          <a:xfrm>
            <a:off x="5475249" y="6294863"/>
            <a:ext cx="5977053" cy="369332"/>
          </a:xfrm>
          <a:prstGeom prst="rect">
            <a:avLst/>
          </a:prstGeom>
          <a:noFill/>
        </p:spPr>
        <p:txBody>
          <a:bodyPr wrap="square" rtlCol="0">
            <a:spAutoFit/>
          </a:bodyPr>
          <a:lstStyle/>
          <a:p>
            <a:r>
              <a:rPr lang="en-US" dirty="0">
                <a:sym typeface="Wingdings" pitchFamily="2" charset="2"/>
              </a:rPr>
              <a:t> V1 is larger                                                            V2 is larger </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A863CC-04EC-CD0E-2882-DC45BB1F58A3}"/>
                  </a:ext>
                </a:extLst>
              </p:cNvPr>
              <p:cNvSpPr txBox="1"/>
              <p:nvPr/>
            </p:nvSpPr>
            <p:spPr>
              <a:xfrm>
                <a:off x="178419" y="1828799"/>
                <a:ext cx="427091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As </a:t>
                </a:r>
                <a14:m>
                  <m:oMath xmlns:m="http://schemas.openxmlformats.org/officeDocument/2006/math">
                    <m:r>
                      <a:rPr lang="en-CA" b="0" i="1" smtClean="0">
                        <a:latin typeface="Cambria Math" panose="02040503050406030204" pitchFamily="18" charset="0"/>
                      </a:rPr>
                      <m:t>𝛽</m:t>
                    </m:r>
                  </m:oMath>
                </a14:m>
                <a:r>
                  <a:rPr lang="en-US" dirty="0"/>
                  <a:t> gets larger, choice becomes more </a:t>
                </a:r>
                <a:r>
                  <a:rPr lang="en-US" b="1" dirty="0"/>
                  <a:t>deterministic</a:t>
                </a:r>
                <a:endParaRPr lang="en-US" dirty="0"/>
              </a:p>
              <a:p>
                <a:pPr marL="742950" lvl="1" indent="-285750">
                  <a:buFont typeface="Arial" panose="020B0604020202020204" pitchFamily="34" charset="0"/>
                  <a:buChar char="•"/>
                </a:pPr>
                <a:r>
                  <a:rPr lang="en-US" dirty="0"/>
                  <a:t>A smaller difference between the value of each option is needed to inform choice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a:t>
                </a:r>
                <a14:m>
                  <m:oMath xmlns:m="http://schemas.openxmlformats.org/officeDocument/2006/math">
                    <m:r>
                      <a:rPr lang="en-CA" b="0" i="1" smtClean="0">
                        <a:latin typeface="Cambria Math" panose="02040503050406030204" pitchFamily="18" charset="0"/>
                      </a:rPr>
                      <m:t>𝛽</m:t>
                    </m:r>
                  </m:oMath>
                </a14:m>
                <a:r>
                  <a:rPr lang="en-US" dirty="0"/>
                  <a:t> is small, choice is more random</a:t>
                </a:r>
              </a:p>
              <a:p>
                <a:pPr marL="742950" lvl="1" indent="-285750">
                  <a:buFont typeface="Arial" panose="020B0604020202020204" pitchFamily="34" charset="0"/>
                  <a:buChar char="•"/>
                </a:pPr>
                <a:r>
                  <a:rPr lang="en-US" dirty="0"/>
                  <a:t>Even large difference in values do not greatly drive choice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=0</m:t>
                    </m:r>
                  </m:oMath>
                </a14:m>
                <a:r>
                  <a:rPr lang="en-US" dirty="0"/>
                  <a:t> reflects random responding (50/50, in the binary case)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subject has own </a:t>
                </a:r>
                <a14:m>
                  <m:oMath xmlns:m="http://schemas.openxmlformats.org/officeDocument/2006/math">
                    <m:r>
                      <a:rPr lang="en-CA" b="0" i="1" smtClean="0">
                        <a:latin typeface="Cambria Math" panose="02040503050406030204" pitchFamily="18" charset="0"/>
                      </a:rPr>
                      <m:t>𝛽</m:t>
                    </m:r>
                  </m:oMath>
                </a14:m>
                <a:r>
                  <a:rPr lang="en-US" dirty="0"/>
                  <a:t> value</a:t>
                </a:r>
              </a:p>
            </p:txBody>
          </p:sp>
        </mc:Choice>
        <mc:Fallback xmlns="">
          <p:sp>
            <p:nvSpPr>
              <p:cNvPr id="10" name="TextBox 9">
                <a:extLst>
                  <a:ext uri="{FF2B5EF4-FFF2-40B4-BE49-F238E27FC236}">
                    <a16:creationId xmlns:a16="http://schemas.microsoft.com/office/drawing/2014/main" id="{02A863CC-04EC-CD0E-2882-DC45BB1F58A3}"/>
                  </a:ext>
                </a:extLst>
              </p:cNvPr>
              <p:cNvSpPr txBox="1">
                <a:spLocks noRot="1" noChangeAspect="1" noMove="1" noResize="1" noEditPoints="1" noAdjustHandles="1" noChangeArrowheads="1" noChangeShapeType="1" noTextEdit="1"/>
              </p:cNvSpPr>
              <p:nvPr/>
            </p:nvSpPr>
            <p:spPr>
              <a:xfrm>
                <a:off x="178419" y="1828799"/>
                <a:ext cx="4270918" cy="3970318"/>
              </a:xfrm>
              <a:prstGeom prst="rect">
                <a:avLst/>
              </a:prstGeom>
              <a:blipFill>
                <a:blip r:embed="rId4"/>
                <a:stretch>
                  <a:fillRect l="-592" t="-639" b="-1597"/>
                </a:stretch>
              </a:blipFill>
            </p:spPr>
            <p:txBody>
              <a:bodyPr/>
              <a:lstStyle/>
              <a:p>
                <a:r>
                  <a:rPr lang="en-US">
                    <a:noFill/>
                  </a:rPr>
                  <a:t> </a:t>
                </a:r>
              </a:p>
            </p:txBody>
          </p:sp>
        </mc:Fallback>
      </mc:AlternateContent>
    </p:spTree>
    <p:extLst>
      <p:ext uri="{BB962C8B-B14F-4D97-AF65-F5344CB8AC3E}">
        <p14:creationId xmlns:p14="http://schemas.microsoft.com/office/powerpoint/2010/main" val="1193649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B139416-BDAD-2019-8AAC-E1C3A6CF8759}"/>
                  </a:ext>
                </a:extLst>
              </p:cNvPr>
              <p:cNvGraphicFramePr>
                <a:graphicFrameLocks noGrp="1"/>
              </p:cNvGraphicFramePr>
              <p:nvPr>
                <p:extLst>
                  <p:ext uri="{D42A27DB-BD31-4B8C-83A1-F6EECF244321}">
                    <p14:modId xmlns:p14="http://schemas.microsoft.com/office/powerpoint/2010/main" val="219423452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4" name="Table 3">
                <a:extLst>
                  <a:ext uri="{FF2B5EF4-FFF2-40B4-BE49-F238E27FC236}">
                    <a16:creationId xmlns:a16="http://schemas.microsoft.com/office/drawing/2014/main" id="{4B139416-BDAD-2019-8AAC-E1C3A6CF8759}"/>
                  </a:ext>
                </a:extLst>
              </p:cNvPr>
              <p:cNvGraphicFramePr>
                <a:graphicFrameLocks noGrp="1"/>
              </p:cNvGraphicFramePr>
              <p:nvPr>
                <p:extLst>
                  <p:ext uri="{D42A27DB-BD31-4B8C-83A1-F6EECF244321}">
                    <p14:modId xmlns:p14="http://schemas.microsoft.com/office/powerpoint/2010/main" val="219423452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3"/>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DAA521-85F4-04C5-122C-3E8D5178E8A8}"/>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=0.1</m:t>
                      </m:r>
                    </m:oMath>
                  </m:oMathPara>
                </a14:m>
                <a:endParaRPr lang="en-US"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=2.0 </m:t>
                      </m:r>
                    </m:oMath>
                  </m:oMathPara>
                </a14:m>
                <a:endParaRPr lang="en-US" dirty="0"/>
              </a:p>
            </p:txBody>
          </p:sp>
        </mc:Choice>
        <mc:Fallback xmlns="">
          <p:sp>
            <p:nvSpPr>
              <p:cNvPr id="7" name="TextBox 6">
                <a:extLst>
                  <a:ext uri="{FF2B5EF4-FFF2-40B4-BE49-F238E27FC236}">
                    <a16:creationId xmlns:a16="http://schemas.microsoft.com/office/drawing/2014/main" id="{8ADAA521-85F4-04C5-122C-3E8D5178E8A8}"/>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4"/>
                <a:stretch>
                  <a:fillRect b="-961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3DB712-4554-6561-ABE5-34D8EA321722}"/>
              </a:ext>
            </a:extLst>
          </p:cNvPr>
          <p:cNvSpPr txBox="1"/>
          <p:nvPr/>
        </p:nvSpPr>
        <p:spPr>
          <a:xfrm>
            <a:off x="3415004" y="4581331"/>
            <a:ext cx="888385" cy="461665"/>
          </a:xfrm>
          <a:prstGeom prst="rect">
            <a:avLst/>
          </a:prstGeom>
          <a:noFill/>
        </p:spPr>
        <p:txBody>
          <a:bodyPr wrap="none" rtlCol="0">
            <a:spAutoFit/>
          </a:bodyPr>
          <a:lstStyle/>
          <a:p>
            <a:r>
              <a:rPr lang="en-US" sz="1200" dirty="0"/>
              <a:t>0 = triangle</a:t>
            </a:r>
          </a:p>
          <a:p>
            <a:r>
              <a:rPr lang="en-US" sz="1200" dirty="0"/>
              <a:t>1 = square</a:t>
            </a:r>
          </a:p>
        </p:txBody>
      </p:sp>
    </p:spTree>
    <p:extLst>
      <p:ext uri="{BB962C8B-B14F-4D97-AF65-F5344CB8AC3E}">
        <p14:creationId xmlns:p14="http://schemas.microsoft.com/office/powerpoint/2010/main" val="2336367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6497444" y="5387946"/>
                <a:ext cx="5019323"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solidFill>
                                    <a:schemeClr val="accent3">
                                      <a:lumMod val="50000"/>
                                    </a:schemeClr>
                                  </a:solidFill>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solidFill>
                                    <a:schemeClr val="accent3">
                                      <a:lumMod val="50000"/>
                                    </a:schemeClr>
                                  </a:solidFill>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solidFill>
                                    <a:schemeClr val="accent3">
                                      <a:lumMod val="50000"/>
                                    </a:schemeClr>
                                  </a:solidFill>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0.5</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6497444" y="5387946"/>
                <a:ext cx="5019323"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141410116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FF0000"/>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141410116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FF0000"/>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0.219257</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=0.1</m:t>
                      </m:r>
                    </m:oMath>
                  </m:oMathPara>
                </a14:m>
                <a:endParaRPr lang="en-US"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p:spTree>
    <p:extLst>
      <p:ext uri="{BB962C8B-B14F-4D97-AF65-F5344CB8AC3E}">
        <p14:creationId xmlns:p14="http://schemas.microsoft.com/office/powerpoint/2010/main" val="538962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6497444" y="5387946"/>
                <a:ext cx="5452134"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0.02</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0.49</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6497444" y="5387946"/>
                <a:ext cx="5452134"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552830704"/>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0.219257</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accent1">
                                  <a:lumMod val="75000"/>
                                </a:schemeClr>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552830704"/>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0.219257</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accent1">
                                  <a:lumMod val="75000"/>
                                </a:schemeClr>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1.151749</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733394"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0.22</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=0.22</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∗0.22=</m:t>
                      </m:r>
                      <m:r>
                        <a:rPr lang="en-CA" b="0" i="1" smtClean="0">
                          <a:solidFill>
                            <a:schemeClr val="accent1">
                              <a:lumMod val="75000"/>
                            </a:schemeClr>
                          </a:solidFill>
                          <a:latin typeface="Cambria Math" panose="02040503050406030204" pitchFamily="18" charset="0"/>
                        </a:rPr>
                        <m:t>0.02</m:t>
                      </m:r>
                    </m:oMath>
                  </m:oMathPara>
                </a14:m>
                <a:endParaRPr lang="en-CA" b="0" i="1" dirty="0">
                  <a:solidFill>
                    <a:schemeClr val="accent1">
                      <a:lumMod val="7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733394" cy="1258999"/>
              </a:xfrm>
              <a:prstGeom prst="rect">
                <a:avLst/>
              </a:prstGeom>
              <a:blipFill>
                <a:blip r:embed="rId6"/>
                <a:stretch>
                  <a:fillRect b="-4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313CB7F-B677-2E18-2F29-14A5A07B3053}"/>
              </a:ext>
            </a:extLst>
          </p:cNvPr>
          <p:cNvCxnSpPr>
            <a:stCxn id="3" idx="0"/>
          </p:cNvCxnSpPr>
          <p:nvPr/>
        </p:nvCxnSpPr>
        <p:spPr>
          <a:xfrm flipV="1">
            <a:off x="2171497" y="3545633"/>
            <a:ext cx="1674657" cy="1512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353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CD81-E85B-5662-31AE-37C6FBD018EE}"/>
              </a:ext>
            </a:extLst>
          </p:cNvPr>
          <p:cNvSpPr>
            <a:spLocks noGrp="1"/>
          </p:cNvSpPr>
          <p:nvPr>
            <p:ph type="title"/>
          </p:nvPr>
        </p:nvSpPr>
        <p:spPr>
          <a:xfrm>
            <a:off x="838200" y="2766218"/>
            <a:ext cx="10515600" cy="1325563"/>
          </a:xfrm>
        </p:spPr>
        <p:txBody>
          <a:bodyPr/>
          <a:lstStyle/>
          <a:p>
            <a:r>
              <a:rPr lang="en-US" dirty="0"/>
              <a:t>1. A brief history of RL algorithms</a:t>
            </a:r>
          </a:p>
        </p:txBody>
      </p:sp>
    </p:spTree>
    <p:extLst>
      <p:ext uri="{BB962C8B-B14F-4D97-AF65-F5344CB8AC3E}">
        <p14:creationId xmlns:p14="http://schemas.microsoft.com/office/powerpoint/2010/main" val="2519314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756704"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0.02</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0.55</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756704"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26533376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1.151749</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26533376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1.151749</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-1.073548</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587842" cy="125784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1.15</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=1.15</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∗1.15=</m:t>
                      </m:r>
                      <m:r>
                        <a:rPr lang="en-CA" b="0" i="1" smtClean="0">
                          <a:solidFill>
                            <a:srgbClr val="0070C0"/>
                          </a:solidFill>
                          <a:latin typeface="Cambria Math" panose="02040503050406030204" pitchFamily="18" charset="0"/>
                        </a:rPr>
                        <m:t>0.12</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587842" cy="1257845"/>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3750906"/>
            <a:ext cx="1731413" cy="1307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0088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929828" cy="659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0.12</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−0.09</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0.60</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929828" cy="659348"/>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036677198"/>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-1.073548</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3036677198"/>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-1.073548</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1.391654</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4308359"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3</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−1.07</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0.02</m:t>
                      </m:r>
                      <m:r>
                        <a:rPr lang="en-CA" b="0" i="1" smtClean="0">
                          <a:latin typeface="Cambria Math" panose="02040503050406030204" pitchFamily="18" charset="0"/>
                        </a:rPr>
                        <m:t>=−1.09</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3</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0.02</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∗−1.09=</m:t>
                      </m:r>
                      <m:r>
                        <a:rPr lang="en-CA" b="0" i="1" smtClean="0">
                          <a:solidFill>
                            <a:srgbClr val="0070C0"/>
                          </a:solidFill>
                          <a:latin typeface="Cambria Math" panose="02040503050406030204" pitchFamily="18" charset="0"/>
                        </a:rPr>
                        <m:t>−0.09</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4308359" cy="1258999"/>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3946849"/>
            <a:ext cx="1684760" cy="1111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0720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929828"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0.25</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0.25</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−0.09</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0.66</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929828" cy="664926"/>
              </a:xfrm>
              <a:prstGeom prst="rect">
                <a:avLst/>
              </a:prstGeom>
              <a:blipFill>
                <a:blip r:embed="rId3"/>
                <a:stretch>
                  <a:fillRect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87002501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1.391654</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2870025019"/>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a:effectLst/>
                            </a:rPr>
                            <a:t>PID</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1.391654</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0.383825</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907608"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1.39</m:t>
                      </m:r>
                      <m:r>
                        <a:rPr lang="en-CA" b="0" i="1" smtClean="0">
                          <a:latin typeface="Cambria Math" panose="02040503050406030204" pitchFamily="18" charset="0"/>
                        </a:rPr>
                        <m:t> − </m:t>
                      </m:r>
                      <m:r>
                        <a:rPr lang="en-CA" b="0" i="1" smtClean="0">
                          <a:solidFill>
                            <a:srgbClr val="7030A0"/>
                          </a:solidFill>
                          <a:latin typeface="Cambria Math" panose="02040503050406030204" pitchFamily="18" charset="0"/>
                        </a:rPr>
                        <m:t>0.12</m:t>
                      </m:r>
                      <m:r>
                        <a:rPr lang="en-CA" b="0" i="1" smtClean="0">
                          <a:latin typeface="Cambria Math" panose="02040503050406030204" pitchFamily="18" charset="0"/>
                        </a:rPr>
                        <m:t>=1.27</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0.12</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∗1.27=</m:t>
                      </m:r>
                      <m:r>
                        <a:rPr lang="en-CA" b="0" i="1" smtClean="0">
                          <a:solidFill>
                            <a:srgbClr val="0070C0"/>
                          </a:solidFill>
                          <a:latin typeface="Cambria Math" panose="02040503050406030204" pitchFamily="18" charset="0"/>
                        </a:rPr>
                        <m:t>0.25</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907608" cy="1258999"/>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4161453"/>
            <a:ext cx="1675429" cy="896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9896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173A92-FBF6-13D5-63C1-3F8D63B62C0D}"/>
                  </a:ext>
                </a:extLst>
              </p:cNvPr>
              <p:cNvSpPr txBox="1"/>
              <p:nvPr/>
            </p:nvSpPr>
            <p:spPr>
              <a:xfrm>
                <a:off x="5957372" y="5387754"/>
                <a:ext cx="5929828" cy="664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sSub>
                        <m:sSubPr>
                          <m:ctrlPr>
                            <a:rPr lang="en-CA" b="0" i="1" smtClean="0">
                              <a:latin typeface="Cambria Math" panose="02040503050406030204" pitchFamily="18" charset="0"/>
                            </a:rPr>
                          </m:ctrlPr>
                        </m:sSubPr>
                        <m:e>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e>
                        <m:sub>
                          <m:r>
                            <a:rPr lang="en-CA" b="0" i="1" smtClean="0">
                              <a:latin typeface="Cambria Math" panose="02040503050406030204" pitchFamily="18" charset="0"/>
                            </a:rPr>
                            <m:t>1</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0.26</m:t>
                              </m:r>
                            </m:e>
                          </m:func>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0.26</m:t>
                              </m:r>
                            </m:e>
                          </m:func>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2</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−0.09</m:t>
                              </m:r>
                            </m:e>
                          </m:func>
                        </m:den>
                      </m:f>
                      <m:r>
                        <a:rPr lang="en-CA" b="0" i="1" smtClean="0">
                          <a:latin typeface="Cambria Math" panose="02040503050406030204" pitchFamily="18" charset="0"/>
                        </a:rPr>
                        <m:t>=</m:t>
                      </m:r>
                      <m:r>
                        <a:rPr lang="en-CA" b="0" i="1" smtClean="0">
                          <a:solidFill>
                            <a:srgbClr val="FF0000"/>
                          </a:solidFill>
                          <a:latin typeface="Cambria Math" panose="02040503050406030204" pitchFamily="18" charset="0"/>
                        </a:rPr>
                        <m:t>0.67</m:t>
                      </m:r>
                    </m:oMath>
                  </m:oMathPara>
                </a14:m>
                <a:endParaRPr lang="en-US" dirty="0"/>
              </a:p>
            </p:txBody>
          </p:sp>
        </mc:Choice>
        <mc:Fallback xmlns="">
          <p:sp>
            <p:nvSpPr>
              <p:cNvPr id="5" name="TextBox 4">
                <a:extLst>
                  <a:ext uri="{FF2B5EF4-FFF2-40B4-BE49-F238E27FC236}">
                    <a16:creationId xmlns:a16="http://schemas.microsoft.com/office/drawing/2014/main" id="{72173A92-FBF6-13D5-63C1-3F8D63B62C0D}"/>
                  </a:ext>
                </a:extLst>
              </p:cNvPr>
              <p:cNvSpPr txBox="1">
                <a:spLocks noRot="1" noChangeAspect="1" noMove="1" noResize="1" noEditPoints="1" noAdjustHandles="1" noChangeArrowheads="1" noChangeShapeType="1" noTextEdit="1"/>
              </p:cNvSpPr>
              <p:nvPr/>
            </p:nvSpPr>
            <p:spPr>
              <a:xfrm>
                <a:off x="5957372" y="5387754"/>
                <a:ext cx="5929828" cy="664926"/>
              </a:xfrm>
              <a:prstGeom prst="rect">
                <a:avLst/>
              </a:prstGeom>
              <a:blipFill>
                <a:blip r:embed="rId3"/>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56048139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3200">
                    <a:tc>
                      <a:txBody>
                        <a:bodyPr/>
                        <a:lstStyle/>
                        <a:p>
                          <a:pPr algn="ctr" fontAlgn="b"/>
                          <a:r>
                            <a:rPr lang="en-CA" sz="1200" u="none" strike="noStrike" dirty="0">
                              <a:effectLst/>
                            </a:rPr>
                            <a:t>PID</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𝑡𝑟𝑖𝑎𝑛𝑔𝑙𝑒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CA" sz="1200" b="0" i="1" u="none" strike="noStrike" smtClean="0">
                                        <a:solidFill>
                                          <a:srgbClr val="000000"/>
                                        </a:solidFill>
                                        <a:effectLst/>
                                        <a:latin typeface="Cambria Math" panose="02040503050406030204" pitchFamily="18" charset="0"/>
                                      </a:rPr>
                                    </m:ctrlPr>
                                  </m:sSubPr>
                                  <m:e>
                                    <m:r>
                                      <a:rPr lang="en-CA" sz="1200" b="0" i="1" u="none" strike="noStrike" smtClean="0">
                                        <a:solidFill>
                                          <a:srgbClr val="000000"/>
                                        </a:solidFill>
                                        <a:effectLst/>
                                        <a:latin typeface="Cambria Math" panose="02040503050406030204" pitchFamily="18" charset="0"/>
                                      </a:rPr>
                                      <m:t>𝑉</m:t>
                                    </m:r>
                                  </m:e>
                                  <m:sub>
                                    <m:r>
                                      <a:rPr lang="en-CA" sz="1200" b="0" i="1" u="none" strike="noStrike" smtClean="0">
                                        <a:solidFill>
                                          <a:srgbClr val="000000"/>
                                        </a:solidFill>
                                        <a:effectLst/>
                                        <a:latin typeface="Cambria Math" panose="02040503050406030204" pitchFamily="18" charset="0"/>
                                      </a:rPr>
                                      <m:t>𝑠𝑞𝑢𝑎𝑟𝑒</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𝛿</m:t>
                                </m:r>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200" b="0" i="1" u="none" strike="noStrike" smtClean="0">
                                    <a:solidFill>
                                      <a:srgbClr val="000000"/>
                                    </a:solidFill>
                                    <a:effectLst/>
                                    <a:latin typeface="Cambria Math" panose="02040503050406030204" pitchFamily="18" charset="0"/>
                                  </a:rPr>
                                  <m:t>𝑃</m:t>
                                </m:r>
                                <m:sSub>
                                  <m:sSubPr>
                                    <m:ctrlPr>
                                      <a:rPr lang="en-CA" sz="1200" b="0" i="1" u="none" strike="noStrike" smtClean="0">
                                        <a:solidFill>
                                          <a:srgbClr val="000000"/>
                                        </a:solidFill>
                                        <a:effectLst/>
                                        <a:latin typeface="Cambria Math" panose="02040503050406030204" pitchFamily="18" charset="0"/>
                                      </a:rPr>
                                    </m:ctrlPr>
                                  </m:sSubPr>
                                  <m:e>
                                    <m:d>
                                      <m:dPr>
                                        <m:ctrlPr>
                                          <a:rPr lang="en-CA" sz="1200" b="0" i="1" u="none" strike="noStrike" smtClean="0">
                                            <a:solidFill>
                                              <a:srgbClr val="000000"/>
                                            </a:solidFill>
                                            <a:effectLst/>
                                            <a:latin typeface="Cambria Math" panose="02040503050406030204" pitchFamily="18" charset="0"/>
                                          </a:rPr>
                                        </m:ctrlPr>
                                      </m:dPr>
                                      <m:e>
                                        <m:r>
                                          <a:rPr lang="en-CA" sz="1200" b="0" i="1" u="none" strike="noStrike" smtClean="0">
                                            <a:solidFill>
                                              <a:srgbClr val="000000"/>
                                            </a:solidFill>
                                            <a:effectLst/>
                                            <a:latin typeface="Cambria Math" panose="02040503050406030204" pitchFamily="18" charset="0"/>
                                          </a:rPr>
                                          <m:t>𝐶h𝑜𝑜𝑠𝑒</m:t>
                                        </m:r>
                                        <m:r>
                                          <a:rPr lang="en-CA" sz="1200" b="0" i="1" u="none" strike="noStrike" smtClean="0">
                                            <a:solidFill>
                                              <a:srgbClr val="000000"/>
                                            </a:solidFill>
                                            <a:effectLst/>
                                            <a:latin typeface="Cambria Math" panose="02040503050406030204" pitchFamily="18" charset="0"/>
                                          </a:rPr>
                                          <m:t> </m:t>
                                        </m:r>
                                        <m:r>
                                          <a:rPr lang="en-CA" sz="1200" b="0" i="1" u="none" strike="noStrike" smtClean="0">
                                            <a:solidFill>
                                              <a:srgbClr val="000000"/>
                                            </a:solidFill>
                                            <a:effectLst/>
                                            <a:latin typeface="Cambria Math" panose="02040503050406030204" pitchFamily="18" charset="0"/>
                                          </a:rPr>
                                          <m:t>𝑆𝑞𝑢𝑎𝑟𝑒</m:t>
                                        </m:r>
                                      </m:e>
                                    </m:d>
                                  </m:e>
                                  <m:sub>
                                    <m:r>
                                      <a:rPr lang="en-CA" sz="1200" b="0" i="1" u="none" strike="noStrike" smtClean="0">
                                        <a:solidFill>
                                          <a:srgbClr val="000000"/>
                                        </a:solidFill>
                                        <a:effectLst/>
                                        <a:latin typeface="Cambria Math" panose="02040503050406030204" pitchFamily="18" charset="0"/>
                                      </a:rPr>
                                      <m:t>𝑡</m:t>
                                    </m:r>
                                    <m:r>
                                      <a:rPr lang="en-CA" sz="1200" b="0" i="1" u="none" strike="noStrike" smtClean="0">
                                        <a:solidFill>
                                          <a:srgbClr val="000000"/>
                                        </a:solidFill>
                                        <a:effectLst/>
                                        <a:latin typeface="Cambria Math" panose="02040503050406030204" pitchFamily="18" charset="0"/>
                                      </a:rPr>
                                      <m:t>+1</m:t>
                                    </m:r>
                                  </m:sub>
                                </m:sSub>
                              </m:oMath>
                            </m:oMathPara>
                          </a14:m>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1.391654</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0.383825</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0.67</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Choice>
        <mc:Fallback xmlns="">
          <p:graphicFrame>
            <p:nvGraphicFramePr>
              <p:cNvPr id="9" name="Table 8">
                <a:extLst>
                  <a:ext uri="{FF2B5EF4-FFF2-40B4-BE49-F238E27FC236}">
                    <a16:creationId xmlns:a16="http://schemas.microsoft.com/office/drawing/2014/main" id="{5BC247F6-3A12-3161-5377-23BDFC450328}"/>
                  </a:ext>
                </a:extLst>
              </p:cNvPr>
              <p:cNvGraphicFramePr>
                <a:graphicFrameLocks noGrp="1"/>
              </p:cNvGraphicFramePr>
              <p:nvPr>
                <p:extLst>
                  <p:ext uri="{D42A27DB-BD31-4B8C-83A1-F6EECF244321}">
                    <p14:modId xmlns:p14="http://schemas.microsoft.com/office/powerpoint/2010/main" val="560481393"/>
                  </p:ext>
                </p:extLst>
              </p:nvPr>
            </p:nvGraphicFramePr>
            <p:xfrm>
              <a:off x="219308" y="3025860"/>
              <a:ext cx="11753383" cy="1426528"/>
            </p:xfrm>
            <a:graphic>
              <a:graphicData uri="http://schemas.openxmlformats.org/drawingml/2006/table">
                <a:tbl>
                  <a:tblPr>
                    <a:tableStyleId>{5C22544A-7EE6-4342-B048-85BDC9FD1C3A}</a:tableStyleId>
                  </a:tblPr>
                  <a:tblGrid>
                    <a:gridCol w="1469173">
                      <a:extLst>
                        <a:ext uri="{9D8B030D-6E8A-4147-A177-3AD203B41FA5}">
                          <a16:colId xmlns:a16="http://schemas.microsoft.com/office/drawing/2014/main" val="3834788063"/>
                        </a:ext>
                      </a:extLst>
                    </a:gridCol>
                    <a:gridCol w="1469173">
                      <a:extLst>
                        <a:ext uri="{9D8B030D-6E8A-4147-A177-3AD203B41FA5}">
                          <a16:colId xmlns:a16="http://schemas.microsoft.com/office/drawing/2014/main" val="3513047132"/>
                        </a:ext>
                      </a:extLst>
                    </a:gridCol>
                    <a:gridCol w="1469173">
                      <a:extLst>
                        <a:ext uri="{9D8B030D-6E8A-4147-A177-3AD203B41FA5}">
                          <a16:colId xmlns:a16="http://schemas.microsoft.com/office/drawing/2014/main" val="2903936626"/>
                        </a:ext>
                      </a:extLst>
                    </a:gridCol>
                    <a:gridCol w="1469173">
                      <a:extLst>
                        <a:ext uri="{9D8B030D-6E8A-4147-A177-3AD203B41FA5}">
                          <a16:colId xmlns:a16="http://schemas.microsoft.com/office/drawing/2014/main" val="3312461482"/>
                        </a:ext>
                      </a:extLst>
                    </a:gridCol>
                    <a:gridCol w="1469173">
                      <a:extLst>
                        <a:ext uri="{9D8B030D-6E8A-4147-A177-3AD203B41FA5}">
                          <a16:colId xmlns:a16="http://schemas.microsoft.com/office/drawing/2014/main" val="2094007863"/>
                        </a:ext>
                      </a:extLst>
                    </a:gridCol>
                    <a:gridCol w="1469173">
                      <a:extLst>
                        <a:ext uri="{9D8B030D-6E8A-4147-A177-3AD203B41FA5}">
                          <a16:colId xmlns:a16="http://schemas.microsoft.com/office/drawing/2014/main" val="3472391731"/>
                        </a:ext>
                      </a:extLst>
                    </a:gridCol>
                    <a:gridCol w="1169695">
                      <a:extLst>
                        <a:ext uri="{9D8B030D-6E8A-4147-A177-3AD203B41FA5}">
                          <a16:colId xmlns:a16="http://schemas.microsoft.com/office/drawing/2014/main" val="1044079326"/>
                        </a:ext>
                      </a:extLst>
                    </a:gridCol>
                    <a:gridCol w="1768650">
                      <a:extLst>
                        <a:ext uri="{9D8B030D-6E8A-4147-A177-3AD203B41FA5}">
                          <a16:colId xmlns:a16="http://schemas.microsoft.com/office/drawing/2014/main" val="3512228583"/>
                        </a:ext>
                      </a:extLst>
                    </a:gridCol>
                  </a:tblGrid>
                  <a:tr h="207328">
                    <a:tc>
                      <a:txBody>
                        <a:bodyPr/>
                        <a:lstStyle/>
                        <a:p>
                          <a:pPr algn="ctr" fontAlgn="b"/>
                          <a:r>
                            <a:rPr lang="en-CA" sz="1200" u="none" strike="noStrike" dirty="0">
                              <a:effectLst/>
                            </a:rPr>
                            <a:t>PID</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trial</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a:effectLst/>
                            </a:rPr>
                            <a:t>choice</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CA" sz="1200" u="none" strike="noStrike" dirty="0">
                              <a:effectLst/>
                            </a:rPr>
                            <a:t>rewards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400000" t="-12500" r="-3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00000" t="-12500" r="-200862"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756522" t="-12500" r="-153261" b="-656250"/>
                          </a:stretch>
                        </a:blipFill>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566906" t="-12500" r="-1439" b="-656250"/>
                          </a:stretch>
                        </a:blipFill>
                      </a:tcPr>
                    </a:tc>
                    <a:extLst>
                      <a:ext uri="{0D108BD9-81ED-4DB2-BD59-A6C34878D82A}">
                        <a16:rowId xmlns:a16="http://schemas.microsoft.com/office/drawing/2014/main" val="807787532"/>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u="none" strike="noStrike" dirty="0">
                              <a:effectLst/>
                            </a:rPr>
                            <a:t>0</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CA" sz="1200" b="0" i="0" u="none" strike="noStrike" dirty="0">
                              <a:solidFill>
                                <a:schemeClr val="tx1"/>
                              </a:solidFill>
                              <a:effectLst/>
                              <a:latin typeface="Calibri" panose="020F0502020204030204" pitchFamily="34" charset="0"/>
                            </a:rPr>
                            <a:t>0.5</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147039"/>
                      </a:ext>
                    </a:extLst>
                  </a:tr>
                  <a:tr h="203200">
                    <a:tc>
                      <a:txBody>
                        <a:bodyPr/>
                        <a:lstStyle/>
                        <a:p>
                          <a:pPr algn="ctr" fontAlgn="b"/>
                          <a:r>
                            <a:rPr lang="en-CA" sz="1200" u="none" strike="noStrike" dirty="0">
                              <a:solidFill>
                                <a:schemeClr val="tx1"/>
                              </a:solidFill>
                              <a:effectLst/>
                            </a:rPr>
                            <a:t>77015</a:t>
                          </a:r>
                          <a:endParaRPr lang="en-CA" sz="1200" b="0" i="0" u="none" strike="noStrike" dirty="0">
                            <a:solidFill>
                              <a:schemeClr val="tx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0.219257</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0.49</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7147166"/>
                      </a:ext>
                    </a:extLst>
                  </a:tr>
                  <a:tr h="203200">
                    <a:tc>
                      <a:txBody>
                        <a:bodyPr/>
                        <a:lstStyle/>
                        <a:p>
                          <a:pPr algn="ctr" fontAlgn="b"/>
                          <a:r>
                            <a:rPr lang="en-CA" sz="1200" u="none" strike="noStrike" dirty="0">
                              <a:effectLst/>
                            </a:rPr>
                            <a:t>77015</a:t>
                          </a:r>
                          <a:endParaRPr lang="en-CA" sz="12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1.151749</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0.55</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2489051"/>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3</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-1.073548</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0.60</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34675142"/>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chemeClr val="tx1"/>
                              </a:solidFill>
                              <a:effectLst/>
                            </a:rPr>
                            <a:t>1.391654</a:t>
                          </a:r>
                          <a:endParaRPr lang="en-CA" sz="12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7030A0"/>
                              </a:solidFill>
                              <a:effectLst/>
                              <a:latin typeface="Calibri" panose="020F0502020204030204" pitchFamily="34" charset="0"/>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chemeClr val="tx1"/>
                              </a:solidFill>
                              <a:effectLst/>
                              <a:latin typeface="Calibri" panose="020F0502020204030204" pitchFamily="34" charset="0"/>
                            </a:rPr>
                            <a:t>0.66</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86851283"/>
                      </a:ext>
                    </a:extLst>
                  </a:tr>
                  <a:tr h="203200">
                    <a:tc>
                      <a:txBody>
                        <a:bodyPr/>
                        <a:lstStyle/>
                        <a:p>
                          <a:pPr algn="ctr" fontAlgn="b"/>
                          <a:r>
                            <a:rPr lang="en-CA" sz="1200" u="none" strike="noStrike">
                              <a:effectLst/>
                            </a:rPr>
                            <a:t>77015</a:t>
                          </a:r>
                          <a:endParaRPr lang="en-CA" sz="12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u="none" strike="noStrike" dirty="0">
                              <a:solidFill>
                                <a:srgbClr val="00B050"/>
                              </a:solidFill>
                              <a:effectLst/>
                            </a:rPr>
                            <a:t>0.383825</a:t>
                          </a:r>
                          <a:endParaRPr lang="en-CA" sz="1200" b="0"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70C0"/>
                              </a:solidFill>
                              <a:effectLst/>
                              <a:latin typeface="Calibri" panose="020F0502020204030204" pitchFamily="34" charset="0"/>
                            </a:rPr>
                            <a:t>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000000"/>
                              </a:solidFill>
                              <a:effectLst/>
                              <a:latin typeface="Calibri" panose="020F0502020204030204" pitchFamily="34" charset="0"/>
                            </a:rPr>
                            <a:t>0.13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CA" sz="1200" b="0" i="0" u="none" strike="noStrike" dirty="0">
                              <a:solidFill>
                                <a:srgbClr val="FF0000"/>
                              </a:solidFill>
                              <a:effectLst/>
                              <a:latin typeface="Calibri" panose="020F0502020204030204" pitchFamily="34" charset="0"/>
                            </a:rPr>
                            <a:t>0.67</a:t>
                          </a:r>
                        </a:p>
                      </a:txBody>
                      <a:tcPr marL="9525" marR="9525" marT="9525"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4334105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DF41ED-AD44-1203-7E1E-175B563E29A7}"/>
                  </a:ext>
                </a:extLst>
              </p:cNvPr>
              <p:cNvSpPr txBox="1"/>
              <p:nvPr/>
            </p:nvSpPr>
            <p:spPr>
              <a:xfrm>
                <a:off x="479502" y="1940312"/>
                <a:ext cx="10412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solidFill>
                            <a:schemeClr val="accent2"/>
                          </a:solidFill>
                          <a:latin typeface="Cambria Math" panose="02040503050406030204" pitchFamily="18" charset="0"/>
                        </a:rPr>
                        <m:t>𝛼</m:t>
                      </m:r>
                      <m:r>
                        <a:rPr lang="en-CA" b="0" i="1" smtClean="0">
                          <a:solidFill>
                            <a:schemeClr val="accent2"/>
                          </a:solidFill>
                          <a:latin typeface="Cambria Math" panose="02040503050406030204" pitchFamily="18" charset="0"/>
                        </a:rPr>
                        <m:t>=0.1</m:t>
                      </m:r>
                    </m:oMath>
                  </m:oMathPara>
                </a14:m>
                <a:endParaRPr lang="en-US" dirty="0">
                  <a:solidFill>
                    <a:schemeClr val="accent2"/>
                  </a:solidFill>
                </a:endParaRPr>
              </a:p>
              <a:p>
                <a:pPr/>
                <a14:m>
                  <m:oMathPara xmlns:m="http://schemas.openxmlformats.org/officeDocument/2006/math">
                    <m:oMathParaPr>
                      <m:jc m:val="centerGroup"/>
                    </m:oMathParaPr>
                    <m:oMath xmlns:m="http://schemas.openxmlformats.org/officeDocument/2006/math">
                      <m:r>
                        <a:rPr lang="en-CA" b="0" i="1" smtClean="0">
                          <a:solidFill>
                            <a:schemeClr val="bg2">
                              <a:lumMod val="50000"/>
                            </a:schemeClr>
                          </a:solidFill>
                          <a:latin typeface="Cambria Math" panose="02040503050406030204" pitchFamily="18" charset="0"/>
                        </a:rPr>
                        <m:t>𝛽</m:t>
                      </m:r>
                      <m:r>
                        <a:rPr lang="en-CA" b="0" i="1" smtClean="0">
                          <a:solidFill>
                            <a:schemeClr val="bg2">
                              <a:lumMod val="50000"/>
                            </a:schemeClr>
                          </a:solidFill>
                          <a:latin typeface="Cambria Math" panose="02040503050406030204" pitchFamily="18" charset="0"/>
                        </a:rPr>
                        <m:t>=2.0 </m:t>
                      </m:r>
                    </m:oMath>
                  </m:oMathPara>
                </a14:m>
                <a:endParaRPr lang="en-US" dirty="0"/>
              </a:p>
            </p:txBody>
          </p:sp>
        </mc:Choice>
        <mc:Fallback xmlns="">
          <p:sp>
            <p:nvSpPr>
              <p:cNvPr id="10" name="TextBox 9">
                <a:extLst>
                  <a:ext uri="{FF2B5EF4-FFF2-40B4-BE49-F238E27FC236}">
                    <a16:creationId xmlns:a16="http://schemas.microsoft.com/office/drawing/2014/main" id="{43DF41ED-AD44-1203-7E1E-175B563E29A7}"/>
                  </a:ext>
                </a:extLst>
              </p:cNvPr>
              <p:cNvSpPr txBox="1">
                <a:spLocks noRot="1" noChangeAspect="1" noMove="1" noResize="1" noEditPoints="1" noAdjustHandles="1" noChangeArrowheads="1" noChangeShapeType="1" noTextEdit="1"/>
              </p:cNvSpPr>
              <p:nvPr/>
            </p:nvSpPr>
            <p:spPr>
              <a:xfrm>
                <a:off x="479502" y="1940312"/>
                <a:ext cx="1041247" cy="646331"/>
              </a:xfrm>
              <a:prstGeom prst="rect">
                <a:avLst/>
              </a:prstGeom>
              <a:blipFill>
                <a:blip r:embed="rId5"/>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A11D7-28A0-0451-2CFC-0F53CC6070A6}"/>
                  </a:ext>
                </a:extLst>
              </p:cNvPr>
              <p:cNvSpPr txBox="1"/>
              <p:nvPr/>
            </p:nvSpPr>
            <p:spPr>
              <a:xfrm>
                <a:off x="304800" y="5058272"/>
                <a:ext cx="3910814" cy="125899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𝛿</m:t>
                          </m:r>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00B050"/>
                          </a:solidFill>
                          <a:latin typeface="Cambria Math" panose="02040503050406030204" pitchFamily="18" charset="0"/>
                        </a:rPr>
                        <m:t>0.38</m:t>
                      </m:r>
                      <m:r>
                        <a:rPr lang="en-CA" b="0" i="1" smtClean="0">
                          <a:latin typeface="Cambria Math" panose="02040503050406030204" pitchFamily="18" charset="0"/>
                        </a:rPr>
                        <m:t> −</m:t>
                      </m:r>
                      <m:r>
                        <a:rPr lang="en-CA" b="0" i="1" smtClean="0">
                          <a:solidFill>
                            <a:srgbClr val="7030A0"/>
                          </a:solidFill>
                          <a:latin typeface="Cambria Math" panose="02040503050406030204" pitchFamily="18" charset="0"/>
                        </a:rPr>
                        <m:t>0.25</m:t>
                      </m:r>
                      <m:r>
                        <a:rPr lang="en-CA" b="0" i="1" smtClean="0">
                          <a:latin typeface="Cambria Math" panose="02040503050406030204" pitchFamily="18" charset="0"/>
                        </a:rPr>
                        <m:t>=0.13</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CA" b="0" i="1" smtClean="0">
                              <a:latin typeface="Cambria Math" panose="02040503050406030204" pitchFamily="18" charset="0"/>
                            </a:rPr>
                          </m:ctrlPr>
                        </m:sSub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𝑡𝑟𝑖𝑎𝑛𝑔𝑙𝑒</m:t>
                              </m:r>
                            </m:sub>
                          </m:sSub>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solidFill>
                            <a:srgbClr val="7030A0"/>
                          </a:solidFill>
                          <a:latin typeface="Cambria Math" panose="02040503050406030204" pitchFamily="18" charset="0"/>
                        </a:rPr>
                        <m:t>0.25</m:t>
                      </m:r>
                      <m:r>
                        <a:rPr lang="en-CA" b="0" i="1" smtClean="0">
                          <a:latin typeface="Cambria Math" panose="02040503050406030204" pitchFamily="18" charset="0"/>
                        </a:rPr>
                        <m:t>+</m:t>
                      </m:r>
                      <m:r>
                        <a:rPr lang="en-CA" b="0" i="1" smtClean="0">
                          <a:solidFill>
                            <a:schemeClr val="accent2"/>
                          </a:solidFill>
                          <a:latin typeface="Cambria Math" panose="02040503050406030204" pitchFamily="18" charset="0"/>
                        </a:rPr>
                        <m:t>0.1</m:t>
                      </m:r>
                      <m:r>
                        <a:rPr lang="en-CA" b="0" i="1" smtClean="0">
                          <a:latin typeface="Cambria Math" panose="02040503050406030204" pitchFamily="18" charset="0"/>
                        </a:rPr>
                        <m:t>∗0.13=</m:t>
                      </m:r>
                      <m:r>
                        <a:rPr lang="en-CA" b="0" i="1" smtClean="0">
                          <a:solidFill>
                            <a:srgbClr val="0070C0"/>
                          </a:solidFill>
                          <a:latin typeface="Cambria Math" panose="02040503050406030204" pitchFamily="18" charset="0"/>
                        </a:rPr>
                        <m:t>0.26</m:t>
                      </m:r>
                    </m:oMath>
                  </m:oMathPara>
                </a14:m>
                <a:endParaRPr lang="en-CA" b="0" i="1"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640A11D7-28A0-0451-2CFC-0F53CC6070A6}"/>
                  </a:ext>
                </a:extLst>
              </p:cNvPr>
              <p:cNvSpPr txBox="1">
                <a:spLocks noRot="1" noChangeAspect="1" noMove="1" noResize="1" noEditPoints="1" noAdjustHandles="1" noChangeArrowheads="1" noChangeShapeType="1" noTextEdit="1"/>
              </p:cNvSpPr>
              <p:nvPr/>
            </p:nvSpPr>
            <p:spPr>
              <a:xfrm>
                <a:off x="304800" y="5058272"/>
                <a:ext cx="3910814" cy="1258999"/>
              </a:xfrm>
              <a:prstGeom prst="rect">
                <a:avLst/>
              </a:prstGeom>
              <a:blipFill>
                <a:blip r:embed="rId6"/>
                <a:stretch>
                  <a:fillRect b="-4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F87BE79-9ADC-7715-CC07-6DC53EB0AAF1}"/>
              </a:ext>
            </a:extLst>
          </p:cNvPr>
          <p:cNvCxnSpPr>
            <a:cxnSpLocks/>
          </p:cNvCxnSpPr>
          <p:nvPr/>
        </p:nvCxnSpPr>
        <p:spPr>
          <a:xfrm flipV="1">
            <a:off x="2075477" y="4357396"/>
            <a:ext cx="1703421" cy="7008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5094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8618-2524-4F25-B597-CBFC7F287624}"/>
              </a:ext>
            </a:extLst>
          </p:cNvPr>
          <p:cNvSpPr>
            <a:spLocks noGrp="1"/>
          </p:cNvSpPr>
          <p:nvPr>
            <p:ph type="title"/>
          </p:nvPr>
        </p:nvSpPr>
        <p:spPr/>
        <p:txBody>
          <a:bodyPr/>
          <a:lstStyle/>
          <a:p>
            <a:r>
              <a:rPr lang="en-US" dirty="0"/>
              <a:t>Putting it together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F1C6EC-9558-15DA-D3D3-CA3408AFC04D}"/>
                  </a:ext>
                </a:extLst>
              </p:cNvPr>
              <p:cNvSpPr txBox="1"/>
              <p:nvPr/>
            </p:nvSpPr>
            <p:spPr>
              <a:xfrm>
                <a:off x="6718610" y="257588"/>
                <a:ext cx="6099716" cy="15032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oMath>
                  </m:oMathPara>
                </a14:m>
                <a:endParaRPr lang="en-CA" i="1" dirty="0"/>
              </a:p>
              <a:p>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𝑉</m:t>
                      </m:r>
                      <m:sSub>
                        <m:sSubPr>
                          <m:ctrlPr>
                            <a:rPr lang="en-CA" i="1">
                              <a:latin typeface="Cambria Math" panose="02040503050406030204" pitchFamily="18" charset="0"/>
                            </a:rPr>
                          </m:ctrlPr>
                        </m:sSubPr>
                        <m:e>
                          <m:d>
                            <m:dPr>
                              <m:ctrlPr>
                                <a:rPr lang="en-CA" i="1">
                                  <a:latin typeface="Cambria Math" panose="02040503050406030204" pitchFamily="18" charset="0"/>
                                </a:rPr>
                              </m:ctrlPr>
                            </m:dPr>
                            <m:e>
                              <m:r>
                                <a:rPr lang="en-CA" i="1">
                                  <a:latin typeface="Cambria Math" panose="02040503050406030204" pitchFamily="18" charset="0"/>
                                </a:rPr>
                                <m:t>𝑠</m:t>
                              </m:r>
                            </m:e>
                          </m:d>
                        </m:e>
                        <m:sub>
                          <m:r>
                            <a:rPr lang="en-CA" i="1">
                              <a:latin typeface="Cambria Math" panose="02040503050406030204" pitchFamily="18" charset="0"/>
                            </a:rPr>
                            <m:t>𝑡</m:t>
                          </m:r>
                        </m:sub>
                      </m:sSub>
                      <m:r>
                        <a:rPr lang="en-CA" i="1">
                          <a:latin typeface="Cambria Math" panose="02040503050406030204" pitchFamily="18" charset="0"/>
                        </a:rPr>
                        <m:t>+</m:t>
                      </m:r>
                      <m:r>
                        <a:rPr lang="en-CA" i="1">
                          <a:latin typeface="Cambria Math" panose="02040503050406030204" pitchFamily="18" charset="0"/>
                        </a:rPr>
                        <m:t>𝛼</m:t>
                      </m:r>
                      <m:r>
                        <a:rPr lang="en-CA" i="1">
                          <a:latin typeface="Cambria Math" panose="02040503050406030204" pitchFamily="18" charset="0"/>
                        </a:rPr>
                        <m:t> ∙ </m:t>
                      </m:r>
                      <m:sSub>
                        <m:sSubPr>
                          <m:ctrlPr>
                            <a:rPr lang="en-CA" i="1">
                              <a:latin typeface="Cambria Math" panose="02040503050406030204" pitchFamily="18" charset="0"/>
                            </a:rPr>
                          </m:ctrlPr>
                        </m:sSubPr>
                        <m:e>
                          <m:r>
                            <a:rPr lang="en-CA" i="1">
                              <a:latin typeface="Cambria Math" panose="02040503050406030204" pitchFamily="18" charset="0"/>
                            </a:rPr>
                            <m:t>𝛿</m:t>
                          </m:r>
                        </m:e>
                        <m:sub>
                          <m:r>
                            <a:rPr lang="en-CA" i="1">
                              <a:latin typeface="Cambria Math" panose="02040503050406030204" pitchFamily="18" charset="0"/>
                            </a:rPr>
                            <m:t>𝑡</m:t>
                          </m:r>
                        </m:sub>
                      </m:sSub>
                    </m:oMath>
                  </m:oMathPara>
                </a14:m>
                <a:endParaRPr lang="en-CA" sz="1800"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𝐶h𝑜𝑜𝑠𝑒</m:t>
                          </m:r>
                          <m:r>
                            <a:rPr lang="en-CA" b="0" i="1" smtClean="0">
                              <a:latin typeface="Cambria Math" panose="02040503050406030204" pitchFamily="18" charset="0"/>
                            </a:rPr>
                            <m:t> </m:t>
                          </m:r>
                          <m:r>
                            <a:rPr lang="en-CA" b="0" i="1" smtClean="0">
                              <a:latin typeface="Cambria Math" panose="02040503050406030204" pitchFamily="18" charset="0"/>
                            </a:rPr>
                            <m:t>𝑆𝑞𝑢𝑎𝑟𝑒</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𝑠𝑞𝑢𝑎𝑟𝑒</m:t>
                                  </m:r>
                                </m:sub>
                              </m:sSub>
                            </m:e>
                          </m:func>
                        </m:num>
                        <m:den>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𝛽</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𝑉</m:t>
                                  </m:r>
                                </m:e>
                                <m:sub>
                                  <m:r>
                                    <a:rPr lang="en-CA" b="0" i="1" smtClean="0">
                                      <a:latin typeface="Cambria Math" panose="02040503050406030204" pitchFamily="18" charset="0"/>
                                    </a:rPr>
                                    <m:t>𝑖</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12F1C6EC-9558-15DA-D3D3-CA3408AFC04D}"/>
                  </a:ext>
                </a:extLst>
              </p:cNvPr>
              <p:cNvSpPr txBox="1">
                <a:spLocks noRot="1" noChangeAspect="1" noMove="1" noResize="1" noEditPoints="1" noAdjustHandles="1" noChangeArrowheads="1" noChangeShapeType="1" noTextEdit="1"/>
              </p:cNvSpPr>
              <p:nvPr/>
            </p:nvSpPr>
            <p:spPr>
              <a:xfrm>
                <a:off x="6718610" y="257588"/>
                <a:ext cx="6099716" cy="1503232"/>
              </a:xfrm>
              <a:prstGeom prst="rect">
                <a:avLst/>
              </a:prstGeom>
              <a:blipFill>
                <a:blip r:embed="rId2"/>
                <a:stretch>
                  <a:fillRect b="-42017"/>
                </a:stretch>
              </a:blipFill>
            </p:spPr>
            <p:txBody>
              <a:bodyPr/>
              <a:lstStyle/>
              <a:p>
                <a:r>
                  <a:rPr lang="en-US">
                    <a:noFill/>
                  </a:rPr>
                  <a:t> </a:t>
                </a:r>
              </a:p>
            </p:txBody>
          </p:sp>
        </mc:Fallback>
      </mc:AlternateContent>
      <p:pic>
        <p:nvPicPr>
          <p:cNvPr id="8" name="Picture 7" descr="A graph of a graph&#10;&#10;Description automatically generated with medium confidence">
            <a:extLst>
              <a:ext uri="{FF2B5EF4-FFF2-40B4-BE49-F238E27FC236}">
                <a16:creationId xmlns:a16="http://schemas.microsoft.com/office/drawing/2014/main" id="{7C688F66-154A-EBAD-8495-E290CA61771D}"/>
              </a:ext>
            </a:extLst>
          </p:cNvPr>
          <p:cNvPicPr>
            <a:picLocks noChangeAspect="1"/>
          </p:cNvPicPr>
          <p:nvPr/>
        </p:nvPicPr>
        <p:blipFill>
          <a:blip r:embed="rId3"/>
          <a:stretch>
            <a:fillRect/>
          </a:stretch>
        </p:blipFill>
        <p:spPr>
          <a:xfrm>
            <a:off x="442179" y="2018497"/>
            <a:ext cx="5842001" cy="4381501"/>
          </a:xfrm>
          <a:prstGeom prst="rect">
            <a:avLst/>
          </a:prstGeom>
        </p:spPr>
      </p:pic>
      <p:pic>
        <p:nvPicPr>
          <p:cNvPr id="12" name="Picture 11">
            <a:extLst>
              <a:ext uri="{FF2B5EF4-FFF2-40B4-BE49-F238E27FC236}">
                <a16:creationId xmlns:a16="http://schemas.microsoft.com/office/drawing/2014/main" id="{24D56ED0-E86C-EF22-B82D-E36DA23C53C3}"/>
              </a:ext>
            </a:extLst>
          </p:cNvPr>
          <p:cNvPicPr>
            <a:picLocks noChangeAspect="1"/>
          </p:cNvPicPr>
          <p:nvPr/>
        </p:nvPicPr>
        <p:blipFill>
          <a:blip r:embed="rId4"/>
          <a:srcRect/>
          <a:stretch/>
        </p:blipFill>
        <p:spPr>
          <a:xfrm>
            <a:off x="6358442" y="2018498"/>
            <a:ext cx="5825115" cy="4381500"/>
          </a:xfrm>
          <a:prstGeom prst="rect">
            <a:avLst/>
          </a:prstGeom>
        </p:spPr>
      </p:pic>
    </p:spTree>
    <p:extLst>
      <p:ext uri="{BB962C8B-B14F-4D97-AF65-F5344CB8AC3E}">
        <p14:creationId xmlns:p14="http://schemas.microsoft.com/office/powerpoint/2010/main" val="80840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E9E9-2AC1-D7F0-34B8-52277C013F97}"/>
              </a:ext>
            </a:extLst>
          </p:cNvPr>
          <p:cNvSpPr>
            <a:spLocks noGrp="1"/>
          </p:cNvSpPr>
          <p:nvPr>
            <p:ph type="title"/>
          </p:nvPr>
        </p:nvSpPr>
        <p:spPr>
          <a:xfrm>
            <a:off x="838200" y="2766218"/>
            <a:ext cx="10515600" cy="1325563"/>
          </a:xfrm>
        </p:spPr>
        <p:txBody>
          <a:bodyPr>
            <a:normAutofit/>
          </a:bodyPr>
          <a:lstStyle/>
          <a:p>
            <a:r>
              <a:rPr lang="en-US" sz="3600" dirty="0"/>
              <a:t>3. Overview of maximum likelihood estimation (MLE)</a:t>
            </a:r>
          </a:p>
        </p:txBody>
      </p:sp>
    </p:spTree>
    <p:extLst>
      <p:ext uri="{BB962C8B-B14F-4D97-AF65-F5344CB8AC3E}">
        <p14:creationId xmlns:p14="http://schemas.microsoft.com/office/powerpoint/2010/main" val="2421478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EEF8-6576-9393-DA86-73512C4C44C3}"/>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4C0569-6FD2-CFDF-C37F-4E26AC323E4E}"/>
                  </a:ext>
                </a:extLst>
              </p:cNvPr>
              <p:cNvSpPr>
                <a:spLocks noGrp="1"/>
              </p:cNvSpPr>
              <p:nvPr>
                <p:ph idx="1"/>
              </p:nvPr>
            </p:nvSpPr>
            <p:spPr/>
            <p:txBody>
              <a:bodyPr/>
              <a:lstStyle/>
              <a:p>
                <a:r>
                  <a:rPr lang="en-US" dirty="0"/>
                  <a:t>So far, we’ve seen how simple RL algorithms, like W-R, can provide a good explanation of human learning </a:t>
                </a:r>
                <a:r>
                  <a:rPr lang="en-US" dirty="0" err="1"/>
                  <a:t>behaviour</a:t>
                </a:r>
                <a:endParaRPr lang="en-US" dirty="0"/>
              </a:p>
              <a:p>
                <a:r>
                  <a:rPr lang="en-US" dirty="0"/>
                  <a:t>But we have thus far been fixing parameter values, </a:t>
                </a:r>
                <a14:m>
                  <m:oMath xmlns:m="http://schemas.openxmlformats.org/officeDocument/2006/math">
                    <m:r>
                      <a:rPr lang="en-CA" b="0" i="1" smtClean="0">
                        <a:latin typeface="Cambria Math" panose="02040503050406030204" pitchFamily="18" charset="0"/>
                      </a:rPr>
                      <m:t>𝛼</m:t>
                    </m:r>
                  </m:oMath>
                </a14:m>
                <a:r>
                  <a:rPr lang="en-US" dirty="0"/>
                  <a:t> and </a:t>
                </a:r>
                <a14:m>
                  <m:oMath xmlns:m="http://schemas.openxmlformats.org/officeDocument/2006/math">
                    <m:r>
                      <a:rPr lang="en-CA" b="0" i="1" smtClean="0">
                        <a:latin typeface="Cambria Math" panose="02040503050406030204" pitchFamily="18" charset="0"/>
                      </a:rPr>
                      <m:t>𝛽</m:t>
                    </m:r>
                  </m:oMath>
                </a14:m>
                <a:endParaRPr lang="en-US" dirty="0"/>
              </a:p>
              <a:p>
                <a:pPr lvl="1"/>
                <a:r>
                  <a:rPr lang="en-US" dirty="0"/>
                  <a:t>How can we </a:t>
                </a:r>
                <a:r>
                  <a:rPr lang="en-US" i="1" dirty="0"/>
                  <a:t>estimate</a:t>
                </a:r>
                <a:r>
                  <a:rPr lang="en-US" dirty="0"/>
                  <a:t> these values for each subject? </a:t>
                </a:r>
              </a:p>
              <a:p>
                <a:pPr lvl="1"/>
                <a:endParaRPr lang="en-US" dirty="0"/>
              </a:p>
              <a:p>
                <a:r>
                  <a:rPr lang="en-US" b="1" u="sng" dirty="0"/>
                  <a:t>Warning</a:t>
                </a:r>
              </a:p>
              <a:p>
                <a:pPr lvl="1"/>
                <a:r>
                  <a:rPr lang="en-US" dirty="0"/>
                  <a:t>What follows is a </a:t>
                </a:r>
                <a:r>
                  <a:rPr lang="en-US" u="sng" dirty="0"/>
                  <a:t>much</a:t>
                </a:r>
                <a:r>
                  <a:rPr lang="en-US" dirty="0"/>
                  <a:t> broader topic about modeling, maximum likelihood estimation, and optimization in general</a:t>
                </a:r>
              </a:p>
              <a:p>
                <a:pPr lvl="1"/>
                <a:r>
                  <a:rPr lang="en-US" dirty="0"/>
                  <a:t>This just scratches the surface, like a toenail clipper on Mount Everest </a:t>
                </a:r>
              </a:p>
            </p:txBody>
          </p:sp>
        </mc:Choice>
        <mc:Fallback xmlns="">
          <p:sp>
            <p:nvSpPr>
              <p:cNvPr id="3" name="Content Placeholder 2">
                <a:extLst>
                  <a:ext uri="{FF2B5EF4-FFF2-40B4-BE49-F238E27FC236}">
                    <a16:creationId xmlns:a16="http://schemas.microsoft.com/office/drawing/2014/main" id="{674C0569-6FD2-CFDF-C37F-4E26AC323E4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93435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53A4-ED82-D2F4-F372-2D90C87EAA69}"/>
              </a:ext>
            </a:extLst>
          </p:cNvPr>
          <p:cNvSpPr>
            <a:spLocks noGrp="1"/>
          </p:cNvSpPr>
          <p:nvPr>
            <p:ph type="title"/>
          </p:nvPr>
        </p:nvSpPr>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6EB99-F5F6-4221-A8DC-51D9A91E0A53}"/>
                  </a:ext>
                </a:extLst>
              </p:cNvPr>
              <p:cNvSpPr>
                <a:spLocks noGrp="1"/>
              </p:cNvSpPr>
              <p:nvPr>
                <p:ph idx="1"/>
              </p:nvPr>
            </p:nvSpPr>
            <p:spPr/>
            <p:txBody>
              <a:bodyPr/>
              <a:lstStyle/>
              <a:p>
                <a:r>
                  <a:rPr lang="en-US" dirty="0"/>
                  <a:t>The key idea behind MLE is to prediction the following:</a:t>
                </a:r>
              </a:p>
              <a:p>
                <a:endParaRPr lang="en-US"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endChr m:val="|"/>
                          <m:ctrlPr>
                            <a:rPr lang="en-CA" b="0" i="1" smtClean="0">
                              <a:latin typeface="Cambria Math" panose="02040503050406030204" pitchFamily="18" charset="0"/>
                            </a:rPr>
                          </m:ctrlPr>
                        </m:dPr>
                        <m:e>
                          <m:r>
                            <a:rPr lang="en-CA" b="0" i="1" smtClean="0">
                              <a:latin typeface="Cambria Math" panose="02040503050406030204" pitchFamily="18" charset="0"/>
                            </a:rPr>
                            <m:t>𝐷𝑎𝑡𝑎</m:t>
                          </m:r>
                          <m:r>
                            <a:rPr lang="en-CA" b="0" i="1" smtClean="0">
                              <a:latin typeface="Cambria Math" panose="02040503050406030204" pitchFamily="18" charset="0"/>
                            </a:rPr>
                            <m:t> </m:t>
                          </m:r>
                        </m:e>
                      </m:d>
                      <m:r>
                        <a:rPr lang="en-CA" b="0" i="1" smtClean="0">
                          <a:latin typeface="Cambria Math" panose="02040503050406030204" pitchFamily="18" charset="0"/>
                        </a:rPr>
                        <m:t>𝜃</m:t>
                      </m:r>
                      <m:r>
                        <a:rPr lang="en-CA" b="0" i="1" smtClean="0">
                          <a:latin typeface="Cambria Math" panose="02040503050406030204" pitchFamily="18" charset="0"/>
                        </a:rPr>
                        <m:t>)</m:t>
                      </m:r>
                    </m:oMath>
                  </m:oMathPara>
                </a14:m>
                <a:endParaRPr lang="en-CA" b="0" dirty="0"/>
              </a:p>
              <a:p>
                <a:endParaRPr lang="en-US" dirty="0"/>
              </a:p>
              <a:p>
                <a:r>
                  <a:rPr lang="en-US" dirty="0"/>
                  <a:t>The probability of the data </a:t>
                </a:r>
                <a:r>
                  <a:rPr lang="en-US" i="1" dirty="0"/>
                  <a:t>given</a:t>
                </a:r>
                <a:r>
                  <a:rPr lang="en-US" dirty="0"/>
                  <a:t> a set of parameters, </a:t>
                </a:r>
                <a14:m>
                  <m:oMath xmlns:m="http://schemas.openxmlformats.org/officeDocument/2006/math">
                    <m:r>
                      <a:rPr lang="en-CA" b="0" i="1" smtClean="0">
                        <a:latin typeface="Cambria Math" panose="02040503050406030204" pitchFamily="18" charset="0"/>
                      </a:rPr>
                      <m:t>𝜃</m:t>
                    </m:r>
                  </m:oMath>
                </a14:m>
                <a:endParaRPr lang="en-US" dirty="0"/>
              </a:p>
              <a:p>
                <a:r>
                  <a:rPr lang="en-US" dirty="0"/>
                  <a:t>The goal is to </a:t>
                </a:r>
                <a:r>
                  <a:rPr lang="en-US" b="1" dirty="0"/>
                  <a:t>maximize </a:t>
                </a:r>
                <a:r>
                  <a:rPr lang="en-US" dirty="0"/>
                  <a:t>this probability</a:t>
                </a:r>
              </a:p>
              <a:p>
                <a:pPr lvl="1"/>
                <a:r>
                  <a:rPr lang="en-US" dirty="0"/>
                  <a:t>To do so, the data cannot be changed, but we can try different parameters</a:t>
                </a:r>
              </a:p>
              <a:p>
                <a:endParaRPr lang="en-US" dirty="0"/>
              </a:p>
            </p:txBody>
          </p:sp>
        </mc:Choice>
        <mc:Fallback xmlns="">
          <p:sp>
            <p:nvSpPr>
              <p:cNvPr id="3" name="Content Placeholder 2">
                <a:extLst>
                  <a:ext uri="{FF2B5EF4-FFF2-40B4-BE49-F238E27FC236}">
                    <a16:creationId xmlns:a16="http://schemas.microsoft.com/office/drawing/2014/main" id="{98D6EB99-F5F6-4221-A8DC-51D9A91E0A5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067634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0" name="TextBox 59">
            <a:extLst>
              <a:ext uri="{FF2B5EF4-FFF2-40B4-BE49-F238E27FC236}">
                <a16:creationId xmlns:a16="http://schemas.microsoft.com/office/drawing/2014/main" id="{DDDE20BB-811A-333C-BCD3-874C37A61174}"/>
              </a:ext>
            </a:extLst>
          </p:cNvPr>
          <p:cNvSpPr txBox="1"/>
          <p:nvPr/>
        </p:nvSpPr>
        <p:spPr>
          <a:xfrm>
            <a:off x="7860376" y="1690688"/>
            <a:ext cx="3627083" cy="369332"/>
          </a:xfrm>
          <a:prstGeom prst="rect">
            <a:avLst/>
          </a:prstGeom>
          <a:noFill/>
        </p:spPr>
        <p:txBody>
          <a:bodyPr wrap="none" rtlCol="0">
            <a:spAutoFit/>
          </a:bodyPr>
          <a:lstStyle/>
          <a:p>
            <a:pPr algn="ctr"/>
            <a:r>
              <a:rPr lang="en-US" dirty="0"/>
              <a:t>How likely is it that this is a fair coin?</a:t>
            </a:r>
          </a:p>
        </p:txBody>
      </p:sp>
      <p:sp>
        <p:nvSpPr>
          <p:cNvPr id="62" name="TextBox 61">
            <a:extLst>
              <a:ext uri="{FF2B5EF4-FFF2-40B4-BE49-F238E27FC236}">
                <a16:creationId xmlns:a16="http://schemas.microsoft.com/office/drawing/2014/main" id="{A1A99C76-FFC5-D13A-4A73-BD8CBF712625}"/>
              </a:ext>
            </a:extLst>
          </p:cNvPr>
          <p:cNvSpPr txBox="1"/>
          <p:nvPr/>
        </p:nvSpPr>
        <p:spPr>
          <a:xfrm>
            <a:off x="7112809" y="2339692"/>
            <a:ext cx="5079191" cy="1754326"/>
          </a:xfrm>
          <a:prstGeom prst="rect">
            <a:avLst/>
          </a:prstGeom>
          <a:noFill/>
        </p:spPr>
        <p:txBody>
          <a:bodyPr wrap="square" rtlCol="0">
            <a:spAutoFit/>
          </a:bodyPr>
          <a:lstStyle/>
          <a:p>
            <a:pPr algn="ctr"/>
            <a:r>
              <a:rPr lang="en-US" dirty="0"/>
              <a:t>Well, what do we mean by a “fair coin”?</a:t>
            </a:r>
          </a:p>
          <a:p>
            <a:pPr algn="ctr"/>
            <a:endParaRPr lang="en-US" dirty="0"/>
          </a:p>
          <a:p>
            <a:pPr algn="ctr"/>
            <a:r>
              <a:rPr lang="en-US" dirty="0"/>
              <a:t>A coin that, usually, lands on heads 50% of the time.</a:t>
            </a:r>
          </a:p>
          <a:p>
            <a:pPr algn="ctr"/>
            <a:endParaRPr lang="en-US" dirty="0"/>
          </a:p>
          <a:p>
            <a:pPr algn="ctr"/>
            <a:r>
              <a:rPr lang="en-US" dirty="0"/>
              <a:t>We can quantify this intuition statistically by assuming a </a:t>
            </a:r>
            <a:r>
              <a:rPr lang="en-US" b="1" dirty="0"/>
              <a:t>probability distribution</a:t>
            </a:r>
            <a:endParaRPr lang="en-US" dirty="0"/>
          </a:p>
        </p:txBody>
      </p:sp>
    </p:spTree>
    <p:extLst>
      <p:ext uri="{BB962C8B-B14F-4D97-AF65-F5344CB8AC3E}">
        <p14:creationId xmlns:p14="http://schemas.microsoft.com/office/powerpoint/2010/main" val="13998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5" cy="4381500"/>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66433" y="1158240"/>
            <a:ext cx="4681728" cy="923330"/>
          </a:xfrm>
          <a:prstGeom prst="rect">
            <a:avLst/>
          </a:prstGeom>
          <a:noFill/>
        </p:spPr>
        <p:txBody>
          <a:bodyPr wrap="square" rtlCol="0">
            <a:spAutoFit/>
          </a:bodyPr>
          <a:lstStyle/>
          <a:p>
            <a:r>
              <a:rPr lang="en-US" dirty="0"/>
              <a:t>The beta distribution is one way to quantify this. It gives us a </a:t>
            </a:r>
            <a:r>
              <a:rPr lang="en-US" b="1" dirty="0"/>
              <a:t>likelihood</a:t>
            </a:r>
            <a:r>
              <a:rPr lang="en-US" dirty="0"/>
              <a:t> value (a density) for any set of binary observations </a:t>
            </a:r>
          </a:p>
        </p:txBody>
      </p:sp>
    </p:spTree>
    <p:extLst>
      <p:ext uri="{BB962C8B-B14F-4D97-AF65-F5344CB8AC3E}">
        <p14:creationId xmlns:p14="http://schemas.microsoft.com/office/powerpoint/2010/main" val="375951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Key insight: reward </a:t>
            </a:r>
            <a:r>
              <a:rPr lang="en-US" i="1" dirty="0"/>
              <a:t>predictions</a:t>
            </a:r>
          </a:p>
        </p:txBody>
      </p:sp>
    </p:spTree>
    <p:extLst>
      <p:ext uri="{BB962C8B-B14F-4D97-AF65-F5344CB8AC3E}">
        <p14:creationId xmlns:p14="http://schemas.microsoft.com/office/powerpoint/2010/main" val="2744142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5" cy="4381500"/>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54241" y="625296"/>
            <a:ext cx="4681728" cy="1200329"/>
          </a:xfrm>
          <a:prstGeom prst="rect">
            <a:avLst/>
          </a:prstGeom>
          <a:noFill/>
        </p:spPr>
        <p:txBody>
          <a:bodyPr wrap="square" rtlCol="0">
            <a:spAutoFit/>
          </a:bodyPr>
          <a:lstStyle/>
          <a:p>
            <a:r>
              <a:rPr lang="en-US" dirty="0"/>
              <a:t>For example: 7/10 heads = 70% chance of heads</a:t>
            </a:r>
          </a:p>
          <a:p>
            <a:endParaRPr lang="en-US" dirty="0"/>
          </a:p>
          <a:p>
            <a:r>
              <a:rPr lang="en-US" dirty="0"/>
              <a:t>According to our distribution, if the coin is fair, 70% heads has a 1.30 ”likelihood”* of occurring</a:t>
            </a:r>
          </a:p>
        </p:txBody>
      </p:sp>
    </p:spTree>
    <p:extLst>
      <p:ext uri="{BB962C8B-B14F-4D97-AF65-F5344CB8AC3E}">
        <p14:creationId xmlns:p14="http://schemas.microsoft.com/office/powerpoint/2010/main" val="19321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5" cy="4381499"/>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78625" y="1434303"/>
            <a:ext cx="4681728" cy="369332"/>
          </a:xfrm>
          <a:prstGeom prst="rect">
            <a:avLst/>
          </a:prstGeom>
          <a:noFill/>
        </p:spPr>
        <p:txBody>
          <a:bodyPr wrap="square" rtlCol="0">
            <a:spAutoFit/>
          </a:bodyPr>
          <a:lstStyle/>
          <a:p>
            <a:r>
              <a:rPr lang="en-US" dirty="0"/>
              <a:t>But what if we assume the coin </a:t>
            </a:r>
            <a:r>
              <a:rPr lang="en-US" i="1" dirty="0"/>
              <a:t>isn’t </a:t>
            </a:r>
            <a:r>
              <a:rPr lang="en-US" dirty="0"/>
              <a:t>fair?</a:t>
            </a:r>
          </a:p>
        </p:txBody>
      </p:sp>
    </p:spTree>
    <p:extLst>
      <p:ext uri="{BB962C8B-B14F-4D97-AF65-F5344CB8AC3E}">
        <p14:creationId xmlns:p14="http://schemas.microsoft.com/office/powerpoint/2010/main" val="200377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6277626" y="2150976"/>
            <a:ext cx="5825114" cy="4381499"/>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p:grpSp>
        <p:nvGrpSpPr>
          <p:cNvPr id="61" name="Group 60">
            <a:extLst>
              <a:ext uri="{FF2B5EF4-FFF2-40B4-BE49-F238E27FC236}">
                <a16:creationId xmlns:a16="http://schemas.microsoft.com/office/drawing/2014/main" id="{4B62C7B6-CE7D-E888-2EBF-CADD3E9BADC5}"/>
              </a:ext>
            </a:extLst>
          </p:cNvPr>
          <p:cNvGrpSpPr/>
          <p:nvPr/>
        </p:nvGrpSpPr>
        <p:grpSpPr>
          <a:xfrm>
            <a:off x="0" y="2524358"/>
            <a:ext cx="5982866" cy="4196152"/>
            <a:chOff x="0" y="2524358"/>
            <a:chExt cx="5982866" cy="4196152"/>
          </a:xfrm>
        </p:grpSpPr>
        <p:grpSp>
          <p:nvGrpSpPr>
            <p:cNvPr id="59" name="Group 58">
              <a:extLst>
                <a:ext uri="{FF2B5EF4-FFF2-40B4-BE49-F238E27FC236}">
                  <a16:creationId xmlns:a16="http://schemas.microsoft.com/office/drawing/2014/main" id="{FB40C77A-1EFF-6D42-5F0F-4A6277F0DB68}"/>
                </a:ext>
              </a:extLst>
            </p:cNvPr>
            <p:cNvGrpSpPr/>
            <p:nvPr/>
          </p:nvGrpSpPr>
          <p:grpSpPr>
            <a:xfrm>
              <a:off x="730991" y="2524358"/>
              <a:ext cx="4520884" cy="1293223"/>
              <a:chOff x="1064827" y="2670662"/>
              <a:chExt cx="4520884" cy="1293223"/>
            </a:xfrm>
          </p:grpSpPr>
          <p:grpSp>
            <p:nvGrpSpPr>
              <p:cNvPr id="9" name="Group 8">
                <a:extLst>
                  <a:ext uri="{FF2B5EF4-FFF2-40B4-BE49-F238E27FC236}">
                    <a16:creationId xmlns:a16="http://schemas.microsoft.com/office/drawing/2014/main" id="{57DB1587-69DE-093F-9A87-536533AB9B8C}"/>
                  </a:ext>
                </a:extLst>
              </p:cNvPr>
              <p:cNvGrpSpPr/>
              <p:nvPr/>
            </p:nvGrpSpPr>
            <p:grpSpPr>
              <a:xfrm>
                <a:off x="2672126" y="2670662"/>
                <a:ext cx="1306285" cy="1293223"/>
                <a:chOff x="1996637" y="2534193"/>
                <a:chExt cx="1306285" cy="1293223"/>
              </a:xfrm>
            </p:grpSpPr>
            <p:sp>
              <p:nvSpPr>
                <p:cNvPr id="8" name="Oval 7">
                  <a:extLst>
                    <a:ext uri="{FF2B5EF4-FFF2-40B4-BE49-F238E27FC236}">
                      <a16:creationId xmlns:a16="http://schemas.microsoft.com/office/drawing/2014/main" id="{2742890E-946B-37F9-6AAE-ED138164B934}"/>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8B50D4A-BB17-0E9A-1763-214128B89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221DDB-3F57-0611-4859-BB2C6144CEEA}"/>
                  </a:ext>
                </a:extLst>
              </p:cNvPr>
              <p:cNvGrpSpPr/>
              <p:nvPr/>
            </p:nvGrpSpPr>
            <p:grpSpPr>
              <a:xfrm>
                <a:off x="1064827" y="2670662"/>
                <a:ext cx="1306285" cy="1293223"/>
                <a:chOff x="1996637" y="2534193"/>
                <a:chExt cx="1306285" cy="1293223"/>
              </a:xfrm>
            </p:grpSpPr>
            <p:sp>
              <p:nvSpPr>
                <p:cNvPr id="14" name="Oval 13">
                  <a:extLst>
                    <a:ext uri="{FF2B5EF4-FFF2-40B4-BE49-F238E27FC236}">
                      <a16:creationId xmlns:a16="http://schemas.microsoft.com/office/drawing/2014/main" id="{165DCDCB-2A08-E0DA-5353-360116A7928F}"/>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3E133195-650C-F17A-82FB-92396BDC3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7B8ADB5-0FC6-24E0-EB2E-73DA490D3831}"/>
                  </a:ext>
                </a:extLst>
              </p:cNvPr>
              <p:cNvGrpSpPr/>
              <p:nvPr/>
            </p:nvGrpSpPr>
            <p:grpSpPr>
              <a:xfrm>
                <a:off x="4279426" y="2670662"/>
                <a:ext cx="1306285" cy="1293223"/>
                <a:chOff x="613954" y="2534195"/>
                <a:chExt cx="1306285" cy="1293223"/>
              </a:xfrm>
            </p:grpSpPr>
            <p:sp>
              <p:nvSpPr>
                <p:cNvPr id="40" name="Oval 39">
                  <a:extLst>
                    <a:ext uri="{FF2B5EF4-FFF2-40B4-BE49-F238E27FC236}">
                      <a16:creationId xmlns:a16="http://schemas.microsoft.com/office/drawing/2014/main" id="{EDFE776F-F572-C8B5-94C9-65CA99501112}"/>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upload.wikimedia.org/wikipedia/commons/e/ef/Mark_R...">
                  <a:extLst>
                    <a:ext uri="{FF2B5EF4-FFF2-40B4-BE49-F238E27FC236}">
                      <a16:creationId xmlns:a16="http://schemas.microsoft.com/office/drawing/2014/main" id="{BCF58BD4-E23C-93AC-8136-0CBCDCE31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CD5CEBA5-3E8B-189B-AB6D-7E8B43F04788}"/>
                </a:ext>
              </a:extLst>
            </p:cNvPr>
            <p:cNvGrpSpPr/>
            <p:nvPr/>
          </p:nvGrpSpPr>
          <p:grpSpPr>
            <a:xfrm>
              <a:off x="730991" y="5405496"/>
              <a:ext cx="4520884" cy="1315014"/>
              <a:chOff x="1064827" y="5551800"/>
              <a:chExt cx="4520884" cy="1315014"/>
            </a:xfrm>
          </p:grpSpPr>
          <p:grpSp>
            <p:nvGrpSpPr>
              <p:cNvPr id="7" name="Group 6">
                <a:extLst>
                  <a:ext uri="{FF2B5EF4-FFF2-40B4-BE49-F238E27FC236}">
                    <a16:creationId xmlns:a16="http://schemas.microsoft.com/office/drawing/2014/main" id="{75E97CB3-D268-9618-757D-7BCD5438B644}"/>
                  </a:ext>
                </a:extLst>
              </p:cNvPr>
              <p:cNvGrpSpPr/>
              <p:nvPr/>
            </p:nvGrpSpPr>
            <p:grpSpPr>
              <a:xfrm>
                <a:off x="4279426" y="5573591"/>
                <a:ext cx="1306285" cy="1293223"/>
                <a:chOff x="613954" y="2534195"/>
                <a:chExt cx="1306285" cy="1293223"/>
              </a:xfrm>
            </p:grpSpPr>
            <p:sp>
              <p:nvSpPr>
                <p:cNvPr id="6" name="Oval 5">
                  <a:extLst>
                    <a:ext uri="{FF2B5EF4-FFF2-40B4-BE49-F238E27FC236}">
                      <a16:creationId xmlns:a16="http://schemas.microsoft.com/office/drawing/2014/main" id="{79EBB843-E292-9B5A-1E4F-C16FAEE2D3F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upload.wikimedia.org/wikipedia/commons/e/ef/Mark_R...">
                  <a:extLst>
                    <a:ext uri="{FF2B5EF4-FFF2-40B4-BE49-F238E27FC236}">
                      <a16:creationId xmlns:a16="http://schemas.microsoft.com/office/drawing/2014/main" id="{28EDB945-7DFE-96FE-31B6-50A3E0EF65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BE2AAD2-4A0D-6307-8B96-3F83499C4CA2}"/>
                  </a:ext>
                </a:extLst>
              </p:cNvPr>
              <p:cNvGrpSpPr/>
              <p:nvPr/>
            </p:nvGrpSpPr>
            <p:grpSpPr>
              <a:xfrm>
                <a:off x="2672127" y="5551800"/>
                <a:ext cx="1306285" cy="1293223"/>
                <a:chOff x="613954" y="2534195"/>
                <a:chExt cx="1306285" cy="1293223"/>
              </a:xfrm>
            </p:grpSpPr>
            <p:sp>
              <p:nvSpPr>
                <p:cNvPr id="43" name="Oval 42">
                  <a:extLst>
                    <a:ext uri="{FF2B5EF4-FFF2-40B4-BE49-F238E27FC236}">
                      <a16:creationId xmlns:a16="http://schemas.microsoft.com/office/drawing/2014/main" id="{1F3A03E9-CFBB-B67B-BD71-C34F3B0DB3E4}"/>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upload.wikimedia.org/wikipedia/commons/e/ef/Mark_R...">
                  <a:extLst>
                    <a:ext uri="{FF2B5EF4-FFF2-40B4-BE49-F238E27FC236}">
                      <a16:creationId xmlns:a16="http://schemas.microsoft.com/office/drawing/2014/main" id="{BF9AF188-8F6E-00B6-4BFC-038FBEA38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1335879-F0B5-BC15-9605-72383B45621B}"/>
                  </a:ext>
                </a:extLst>
              </p:cNvPr>
              <p:cNvGrpSpPr/>
              <p:nvPr/>
            </p:nvGrpSpPr>
            <p:grpSpPr>
              <a:xfrm>
                <a:off x="1064827" y="5565905"/>
                <a:ext cx="1306285" cy="1293223"/>
                <a:chOff x="613954" y="2534195"/>
                <a:chExt cx="1306285" cy="1293223"/>
              </a:xfrm>
            </p:grpSpPr>
            <p:sp>
              <p:nvSpPr>
                <p:cNvPr id="46" name="Oval 45">
                  <a:extLst>
                    <a:ext uri="{FF2B5EF4-FFF2-40B4-BE49-F238E27FC236}">
                      <a16:creationId xmlns:a16="http://schemas.microsoft.com/office/drawing/2014/main" id="{CF7B43B4-EE8D-C466-F986-38687EA8B13B}"/>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upload.wikimedia.org/wikipedia/commons/e/ef/Mark_R...">
                  <a:extLst>
                    <a:ext uri="{FF2B5EF4-FFF2-40B4-BE49-F238E27FC236}">
                      <a16:creationId xmlns:a16="http://schemas.microsoft.com/office/drawing/2014/main" id="{71FEAA44-A445-9CEB-D717-E4032611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61A4E80E-6EB2-ACD6-6108-958F496AC59A}"/>
                </a:ext>
              </a:extLst>
            </p:cNvPr>
            <p:cNvGrpSpPr/>
            <p:nvPr/>
          </p:nvGrpSpPr>
          <p:grpSpPr>
            <a:xfrm>
              <a:off x="0" y="3939617"/>
              <a:ext cx="5982866" cy="1343843"/>
              <a:chOff x="259179" y="4186508"/>
              <a:chExt cx="5982866" cy="1343843"/>
            </a:xfrm>
          </p:grpSpPr>
          <p:grpSp>
            <p:nvGrpSpPr>
              <p:cNvPr id="10" name="Group 9">
                <a:extLst>
                  <a:ext uri="{FF2B5EF4-FFF2-40B4-BE49-F238E27FC236}">
                    <a16:creationId xmlns:a16="http://schemas.microsoft.com/office/drawing/2014/main" id="{83AB2693-4DF2-08D1-EC11-CEC1BDD3F6AE}"/>
                  </a:ext>
                </a:extLst>
              </p:cNvPr>
              <p:cNvGrpSpPr/>
              <p:nvPr/>
            </p:nvGrpSpPr>
            <p:grpSpPr>
              <a:xfrm>
                <a:off x="3376899" y="4219155"/>
                <a:ext cx="1306285" cy="1293223"/>
                <a:chOff x="1996637" y="2534193"/>
                <a:chExt cx="1306285" cy="1293223"/>
              </a:xfrm>
            </p:grpSpPr>
            <p:sp>
              <p:nvSpPr>
                <p:cNvPr id="11" name="Oval 10">
                  <a:extLst>
                    <a:ext uri="{FF2B5EF4-FFF2-40B4-BE49-F238E27FC236}">
                      <a16:creationId xmlns:a16="http://schemas.microsoft.com/office/drawing/2014/main" id="{44BE8FED-4B6E-7709-E4A9-C3FE105C3457}"/>
                    </a:ext>
                  </a:extLst>
                </p:cNvPr>
                <p:cNvSpPr/>
                <p:nvPr/>
              </p:nvSpPr>
              <p:spPr>
                <a:xfrm>
                  <a:off x="1996637" y="2534193"/>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ink Tulip Transparent Clip Art​ | Gallery Yopriceville - High-Quality  Images and Transparent PNG Free Clipart | Flower clipart, Tulips art,  Flower painting">
                  <a:extLst>
                    <a:ext uri="{FF2B5EF4-FFF2-40B4-BE49-F238E27FC236}">
                      <a16:creationId xmlns:a16="http://schemas.microsoft.com/office/drawing/2014/main" id="{E6542A9C-CECE-85B6-046F-54860337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14" y="2672924"/>
                  <a:ext cx="564271" cy="970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95E2A8A-1B69-12D6-A680-5A4D080B14BA}"/>
                  </a:ext>
                </a:extLst>
              </p:cNvPr>
              <p:cNvGrpSpPr/>
              <p:nvPr/>
            </p:nvGrpSpPr>
            <p:grpSpPr>
              <a:xfrm>
                <a:off x="1818039" y="4237128"/>
                <a:ext cx="1306285" cy="1293223"/>
                <a:chOff x="613954" y="2534195"/>
                <a:chExt cx="1306285" cy="1293223"/>
              </a:xfrm>
            </p:grpSpPr>
            <p:sp>
              <p:nvSpPr>
                <p:cNvPr id="49" name="Oval 48">
                  <a:extLst>
                    <a:ext uri="{FF2B5EF4-FFF2-40B4-BE49-F238E27FC236}">
                      <a16:creationId xmlns:a16="http://schemas.microsoft.com/office/drawing/2014/main" id="{832AF6F4-9238-82D5-EAFC-53203892BE29}"/>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upload.wikimedia.org/wikipedia/commons/e/ef/Mark_R...">
                  <a:extLst>
                    <a:ext uri="{FF2B5EF4-FFF2-40B4-BE49-F238E27FC236}">
                      <a16:creationId xmlns:a16="http://schemas.microsoft.com/office/drawing/2014/main" id="{281F4429-B798-98C6-E847-DDD68B575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939E6BA-FFF4-C3E2-5F6F-6C13F3CD2F41}"/>
                  </a:ext>
                </a:extLst>
              </p:cNvPr>
              <p:cNvGrpSpPr/>
              <p:nvPr/>
            </p:nvGrpSpPr>
            <p:grpSpPr>
              <a:xfrm>
                <a:off x="259179" y="4186508"/>
                <a:ext cx="1306285" cy="1293223"/>
                <a:chOff x="613954" y="2534195"/>
                <a:chExt cx="1306285" cy="1293223"/>
              </a:xfrm>
            </p:grpSpPr>
            <p:sp>
              <p:nvSpPr>
                <p:cNvPr id="52" name="Oval 51">
                  <a:extLst>
                    <a:ext uri="{FF2B5EF4-FFF2-40B4-BE49-F238E27FC236}">
                      <a16:creationId xmlns:a16="http://schemas.microsoft.com/office/drawing/2014/main" id="{CD254D34-E924-0DFC-EE53-765C7C8F27DD}"/>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pload.wikimedia.org/wikipedia/commons/e/ef/Mark_R...">
                  <a:extLst>
                    <a:ext uri="{FF2B5EF4-FFF2-40B4-BE49-F238E27FC236}">
                      <a16:creationId xmlns:a16="http://schemas.microsoft.com/office/drawing/2014/main" id="{6A01842F-94A8-04D5-915D-D9D0F5DD4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3BE957BF-C8F9-35A8-D44A-1219AB4B2AF9}"/>
                  </a:ext>
                </a:extLst>
              </p:cNvPr>
              <p:cNvGrpSpPr/>
              <p:nvPr/>
            </p:nvGrpSpPr>
            <p:grpSpPr>
              <a:xfrm>
                <a:off x="4935760" y="4186508"/>
                <a:ext cx="1306285" cy="1293223"/>
                <a:chOff x="613954" y="2534195"/>
                <a:chExt cx="1306285" cy="1293223"/>
              </a:xfrm>
            </p:grpSpPr>
            <p:sp>
              <p:nvSpPr>
                <p:cNvPr id="55" name="Oval 54">
                  <a:extLst>
                    <a:ext uri="{FF2B5EF4-FFF2-40B4-BE49-F238E27FC236}">
                      <a16:creationId xmlns:a16="http://schemas.microsoft.com/office/drawing/2014/main" id="{35A4CE37-84CC-80C6-27F7-8766E481C545}"/>
                    </a:ext>
                  </a:extLst>
                </p:cNvPr>
                <p:cNvSpPr/>
                <p:nvPr/>
              </p:nvSpPr>
              <p:spPr>
                <a:xfrm>
                  <a:off x="613954" y="2534195"/>
                  <a:ext cx="1306285" cy="1293223"/>
                </a:xfrm>
                <a:prstGeom prst="ellipse">
                  <a:avLst/>
                </a:prstGeom>
                <a:solidFill>
                  <a:schemeClr val="bg2">
                    <a:lumMod val="5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upload.wikimedia.org/wikipedia/commons/e/ef/Mark_R...">
                  <a:extLst>
                    <a:ext uri="{FF2B5EF4-FFF2-40B4-BE49-F238E27FC236}">
                      <a16:creationId xmlns:a16="http://schemas.microsoft.com/office/drawing/2014/main" id="{658BADB6-09F5-36D1-420B-EA49484B1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06" t="10183" r="19841" b="27352"/>
                <a:stretch/>
              </p:blipFill>
              <p:spPr bwMode="auto">
                <a:xfrm>
                  <a:off x="983043" y="2789465"/>
                  <a:ext cx="568105" cy="7826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TextBox 15">
            <a:extLst>
              <a:ext uri="{FF2B5EF4-FFF2-40B4-BE49-F238E27FC236}">
                <a16:creationId xmlns:a16="http://schemas.microsoft.com/office/drawing/2014/main" id="{39E13FDE-AD99-703D-7A16-52EF258CD3E4}"/>
              </a:ext>
            </a:extLst>
          </p:cNvPr>
          <p:cNvSpPr txBox="1"/>
          <p:nvPr/>
        </p:nvSpPr>
        <p:spPr>
          <a:xfrm>
            <a:off x="7266433" y="1111825"/>
            <a:ext cx="4681728" cy="646331"/>
          </a:xfrm>
          <a:prstGeom prst="rect">
            <a:avLst/>
          </a:prstGeom>
          <a:noFill/>
        </p:spPr>
        <p:txBody>
          <a:bodyPr wrap="square" rtlCol="0">
            <a:spAutoFit/>
          </a:bodyPr>
          <a:lstStyle/>
          <a:p>
            <a:r>
              <a:rPr lang="en-US" dirty="0"/>
              <a:t>If we do so, then the “likelihood” of observing 7/10 heads increases to 2.12!</a:t>
            </a:r>
          </a:p>
        </p:txBody>
      </p:sp>
    </p:spTree>
    <p:extLst>
      <p:ext uri="{BB962C8B-B14F-4D97-AF65-F5344CB8AC3E}">
        <p14:creationId xmlns:p14="http://schemas.microsoft.com/office/powerpoint/2010/main" val="79622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0" y="2190923"/>
            <a:ext cx="5825114" cy="4381498"/>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E13FDE-AD99-703D-7A16-52EF258CD3E4}"/>
                  </a:ext>
                </a:extLst>
              </p:cNvPr>
              <p:cNvSpPr txBox="1"/>
              <p:nvPr/>
            </p:nvSpPr>
            <p:spPr>
              <a:xfrm>
                <a:off x="6672072" y="2611265"/>
                <a:ext cx="4681728" cy="2862322"/>
              </a:xfrm>
              <a:prstGeom prst="rect">
                <a:avLst/>
              </a:prstGeom>
              <a:noFill/>
            </p:spPr>
            <p:txBody>
              <a:bodyPr wrap="square" rtlCol="0">
                <a:spAutoFit/>
              </a:bodyPr>
              <a:lstStyle/>
              <a:p>
                <a:r>
                  <a:rPr lang="en-US" dirty="0"/>
                  <a:t>Assuming that the </a:t>
                </a:r>
                <a:r>
                  <a:rPr lang="en-US" b="1" dirty="0"/>
                  <a:t>true </a:t>
                </a:r>
                <a:r>
                  <a:rPr lang="en-US" dirty="0"/>
                  <a:t>distribution is </a:t>
                </a:r>
                <a14:m>
                  <m:oMath xmlns:m="http://schemas.openxmlformats.org/officeDocument/2006/math">
                    <m:r>
                      <a:rPr lang="en-CA" b="0" i="1" smtClean="0">
                        <a:latin typeface="Cambria Math" panose="02040503050406030204" pitchFamily="18" charset="0"/>
                      </a:rPr>
                      <m:t>𝐵𝑒𝑡𝑎</m:t>
                    </m:r>
                    <m:d>
                      <m:dPr>
                        <m:ctrlPr>
                          <a:rPr lang="en-CA" b="0" i="1" smtClean="0">
                            <a:latin typeface="Cambria Math" panose="02040503050406030204" pitchFamily="18" charset="0"/>
                          </a:rPr>
                        </m:ctrlPr>
                      </m:dPr>
                      <m:e>
                        <m:r>
                          <a:rPr lang="en-CA" b="0" i="1" smtClean="0">
                            <a:latin typeface="Cambria Math" panose="02040503050406030204" pitchFamily="18" charset="0"/>
                          </a:rPr>
                          <m:t>4,4</m:t>
                        </m:r>
                      </m:e>
                    </m:d>
                  </m:oMath>
                </a14:m>
                <a:r>
                  <a:rPr lang="en-US" dirty="0"/>
                  <a:t> (where 4,4 refer to </a:t>
                </a:r>
                <a:r>
                  <a:rPr lang="en-US" dirty="0" err="1"/>
                  <a:t>a,b</a:t>
                </a:r>
                <a:r>
                  <a:rPr lang="en-US" dirty="0"/>
                  <a:t>, which are parameters of the beta distribution), our data (7/10) heads has a “likelihood” of 1.30</a:t>
                </a:r>
              </a:p>
              <a:p>
                <a:endParaRPr lang="en-US" dirty="0"/>
              </a:p>
              <a:p>
                <a:r>
                  <a:rPr lang="en-US" dirty="0"/>
                  <a:t>Assuming instead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and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the ”likelihood” of our data is 2.12</a:t>
                </a:r>
              </a:p>
              <a:p>
                <a:endParaRPr lang="en-US" dirty="0"/>
              </a:p>
              <a:p>
                <a:r>
                  <a:rPr lang="en-US" dirty="0"/>
                  <a:t>Thus we say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are more </a:t>
                </a:r>
                <a:r>
                  <a:rPr lang="en-US" b="1" dirty="0"/>
                  <a:t>likely</a:t>
                </a:r>
                <a:r>
                  <a:rPr lang="en-US" dirty="0"/>
                  <a:t> parameters</a:t>
                </a:r>
              </a:p>
            </p:txBody>
          </p:sp>
        </mc:Choice>
        <mc:Fallback xmlns="">
          <p:sp>
            <p:nvSpPr>
              <p:cNvPr id="16" name="TextBox 15">
                <a:extLst>
                  <a:ext uri="{FF2B5EF4-FFF2-40B4-BE49-F238E27FC236}">
                    <a16:creationId xmlns:a16="http://schemas.microsoft.com/office/drawing/2014/main" id="{39E13FDE-AD99-703D-7A16-52EF258CD3E4}"/>
                  </a:ext>
                </a:extLst>
              </p:cNvPr>
              <p:cNvSpPr txBox="1">
                <a:spLocks noRot="1" noChangeAspect="1" noMove="1" noResize="1" noEditPoints="1" noAdjustHandles="1" noChangeArrowheads="1" noChangeShapeType="1" noTextEdit="1"/>
              </p:cNvSpPr>
              <p:nvPr/>
            </p:nvSpPr>
            <p:spPr>
              <a:xfrm>
                <a:off x="6672072" y="2611265"/>
                <a:ext cx="4681728" cy="2862322"/>
              </a:xfrm>
              <a:prstGeom prst="rect">
                <a:avLst/>
              </a:prstGeom>
              <a:blipFill>
                <a:blip r:embed="rId3"/>
                <a:stretch>
                  <a:fillRect l="-1081" t="-881" r="-1622" b="-2203"/>
                </a:stretch>
              </a:blipFill>
            </p:spPr>
            <p:txBody>
              <a:bodyPr/>
              <a:lstStyle/>
              <a:p>
                <a:r>
                  <a:rPr lang="en-US">
                    <a:noFill/>
                  </a:rPr>
                  <a:t> </a:t>
                </a:r>
              </a:p>
            </p:txBody>
          </p:sp>
        </mc:Fallback>
      </mc:AlternateContent>
    </p:spTree>
    <p:extLst>
      <p:ext uri="{BB962C8B-B14F-4D97-AF65-F5344CB8AC3E}">
        <p14:creationId xmlns:p14="http://schemas.microsoft.com/office/powerpoint/2010/main" val="9901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00D3E-79BC-D5E7-B5A1-7E86C5F5FCD4}"/>
              </a:ext>
            </a:extLst>
          </p:cNvPr>
          <p:cNvPicPr>
            <a:picLocks noChangeAspect="1"/>
          </p:cNvPicPr>
          <p:nvPr/>
        </p:nvPicPr>
        <p:blipFill>
          <a:blip r:embed="rId2"/>
          <a:srcRect/>
          <a:stretch/>
        </p:blipFill>
        <p:spPr>
          <a:xfrm>
            <a:off x="0" y="2190923"/>
            <a:ext cx="5825114" cy="4381498"/>
          </a:xfrm>
          <a:prstGeom prst="rect">
            <a:avLst/>
          </a:prstGeom>
        </p:spPr>
      </p:pic>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sp>
        <p:nvSpPr>
          <p:cNvPr id="3" name="Content Placeholder 2">
            <a:extLst>
              <a:ext uri="{FF2B5EF4-FFF2-40B4-BE49-F238E27FC236}">
                <a16:creationId xmlns:a16="http://schemas.microsoft.com/office/drawing/2014/main" id="{4523256A-1BCF-16DA-AC5F-69FECF659B84}"/>
              </a:ext>
            </a:extLst>
          </p:cNvPr>
          <p:cNvSpPr>
            <a:spLocks noGrp="1"/>
          </p:cNvSpPr>
          <p:nvPr>
            <p:ph idx="1"/>
          </p:nvPr>
        </p:nvSpPr>
        <p:spPr>
          <a:xfrm>
            <a:off x="838200" y="1825625"/>
            <a:ext cx="5879592" cy="650703"/>
          </a:xfrm>
        </p:spPr>
        <p:txBody>
          <a:bodyPr/>
          <a:lstStyle/>
          <a:p>
            <a:r>
              <a:rPr lang="en-US" dirty="0"/>
              <a:t>A basic example: 7 heads (of state)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E13FDE-AD99-703D-7A16-52EF258CD3E4}"/>
                  </a:ext>
                </a:extLst>
              </p:cNvPr>
              <p:cNvSpPr txBox="1"/>
              <p:nvPr/>
            </p:nvSpPr>
            <p:spPr>
              <a:xfrm>
                <a:off x="6672072" y="2611265"/>
                <a:ext cx="4681728" cy="2862322"/>
              </a:xfrm>
              <a:prstGeom prst="rect">
                <a:avLst/>
              </a:prstGeom>
              <a:noFill/>
            </p:spPr>
            <p:txBody>
              <a:bodyPr wrap="square" rtlCol="0">
                <a:spAutoFit/>
              </a:bodyPr>
              <a:lstStyle/>
              <a:p>
                <a:r>
                  <a:rPr lang="en-US" dirty="0"/>
                  <a:t>Assuming that the </a:t>
                </a:r>
                <a:r>
                  <a:rPr lang="en-US" b="1" dirty="0"/>
                  <a:t>true </a:t>
                </a:r>
                <a:r>
                  <a:rPr lang="en-US" dirty="0"/>
                  <a:t>distribution is </a:t>
                </a:r>
                <a14:m>
                  <m:oMath xmlns:m="http://schemas.openxmlformats.org/officeDocument/2006/math">
                    <m:r>
                      <a:rPr lang="en-CA" b="0" i="1" smtClean="0">
                        <a:latin typeface="Cambria Math" panose="02040503050406030204" pitchFamily="18" charset="0"/>
                      </a:rPr>
                      <m:t>𝐵𝑒𝑡𝑎</m:t>
                    </m:r>
                    <m:d>
                      <m:dPr>
                        <m:ctrlPr>
                          <a:rPr lang="en-CA" b="0" i="1" smtClean="0">
                            <a:latin typeface="Cambria Math" panose="02040503050406030204" pitchFamily="18" charset="0"/>
                          </a:rPr>
                        </m:ctrlPr>
                      </m:dPr>
                      <m:e>
                        <m:r>
                          <a:rPr lang="en-CA" b="0" i="1" smtClean="0">
                            <a:latin typeface="Cambria Math" panose="02040503050406030204" pitchFamily="18" charset="0"/>
                          </a:rPr>
                          <m:t>4,4</m:t>
                        </m:r>
                      </m:e>
                    </m:d>
                  </m:oMath>
                </a14:m>
                <a:r>
                  <a:rPr lang="en-US" dirty="0"/>
                  <a:t> (where 4,4 refer to </a:t>
                </a:r>
                <a:r>
                  <a:rPr lang="en-US" dirty="0" err="1"/>
                  <a:t>a,b</a:t>
                </a:r>
                <a:r>
                  <a:rPr lang="en-US" dirty="0"/>
                  <a:t>, which are parameters of the beta distribution), our data (7/10) heads has a “likelihood” of 1.30</a:t>
                </a:r>
              </a:p>
              <a:p>
                <a:endParaRPr lang="en-US" dirty="0"/>
              </a:p>
              <a:p>
                <a:r>
                  <a:rPr lang="en-US" dirty="0"/>
                  <a:t>Assuming instead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and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the ”likelihood” of our data is 2.12</a:t>
                </a:r>
              </a:p>
              <a:p>
                <a:endParaRPr lang="en-US" dirty="0"/>
              </a:p>
              <a:p>
                <a:r>
                  <a:rPr lang="en-US" dirty="0"/>
                  <a:t>Thus we say that </a:t>
                </a:r>
                <a14:m>
                  <m:oMath xmlns:m="http://schemas.openxmlformats.org/officeDocument/2006/math">
                    <m:r>
                      <a:rPr lang="en-CA" b="0" i="1" smtClean="0">
                        <a:latin typeface="Cambria Math" panose="02040503050406030204" pitchFamily="18" charset="0"/>
                      </a:rPr>
                      <m:t>𝑎</m:t>
                    </m:r>
                    <m:r>
                      <a:rPr lang="en-CA" b="0" i="1" smtClean="0">
                        <a:latin typeface="Cambria Math" panose="02040503050406030204" pitchFamily="18" charset="0"/>
                      </a:rPr>
                      <m:t>=6</m:t>
                    </m:r>
                  </m:oMath>
                </a14:m>
                <a:r>
                  <a:rPr lang="en-US" dirty="0"/>
                  <a:t>, </a:t>
                </a:r>
                <a14:m>
                  <m:oMath xmlns:m="http://schemas.openxmlformats.org/officeDocument/2006/math">
                    <m:r>
                      <a:rPr lang="en-CA" b="0" i="1" smtClean="0">
                        <a:latin typeface="Cambria Math" panose="02040503050406030204" pitchFamily="18" charset="0"/>
                      </a:rPr>
                      <m:t>𝑏</m:t>
                    </m:r>
                    <m:r>
                      <a:rPr lang="en-CA" b="0" i="1" smtClean="0">
                        <a:latin typeface="Cambria Math" panose="02040503050406030204" pitchFamily="18" charset="0"/>
                      </a:rPr>
                      <m:t>=2</m:t>
                    </m:r>
                  </m:oMath>
                </a14:m>
                <a:r>
                  <a:rPr lang="en-US" dirty="0"/>
                  <a:t> are more </a:t>
                </a:r>
                <a:r>
                  <a:rPr lang="en-US" b="1" dirty="0"/>
                  <a:t>likely</a:t>
                </a:r>
                <a:r>
                  <a:rPr lang="en-US" dirty="0"/>
                  <a:t> parameters</a:t>
                </a:r>
              </a:p>
            </p:txBody>
          </p:sp>
        </mc:Choice>
        <mc:Fallback xmlns="">
          <p:sp>
            <p:nvSpPr>
              <p:cNvPr id="16" name="TextBox 15">
                <a:extLst>
                  <a:ext uri="{FF2B5EF4-FFF2-40B4-BE49-F238E27FC236}">
                    <a16:creationId xmlns:a16="http://schemas.microsoft.com/office/drawing/2014/main" id="{39E13FDE-AD99-703D-7A16-52EF258CD3E4}"/>
                  </a:ext>
                </a:extLst>
              </p:cNvPr>
              <p:cNvSpPr txBox="1">
                <a:spLocks noRot="1" noChangeAspect="1" noMove="1" noResize="1" noEditPoints="1" noAdjustHandles="1" noChangeArrowheads="1" noChangeShapeType="1" noTextEdit="1"/>
              </p:cNvSpPr>
              <p:nvPr/>
            </p:nvSpPr>
            <p:spPr>
              <a:xfrm>
                <a:off x="6672072" y="2611265"/>
                <a:ext cx="4681728" cy="2862322"/>
              </a:xfrm>
              <a:prstGeom prst="rect">
                <a:avLst/>
              </a:prstGeom>
              <a:blipFill>
                <a:blip r:embed="rId3"/>
                <a:stretch>
                  <a:fillRect l="-1081" t="-881" r="-1622" b="-2203"/>
                </a:stretch>
              </a:blipFill>
            </p:spPr>
            <p:txBody>
              <a:bodyPr/>
              <a:lstStyle/>
              <a:p>
                <a:r>
                  <a:rPr lang="en-US">
                    <a:noFill/>
                  </a:rPr>
                  <a:t> </a:t>
                </a:r>
              </a:p>
            </p:txBody>
          </p:sp>
        </mc:Fallback>
      </mc:AlternateContent>
    </p:spTree>
    <p:extLst>
      <p:ext uri="{BB962C8B-B14F-4D97-AF65-F5344CB8AC3E}">
        <p14:creationId xmlns:p14="http://schemas.microsoft.com/office/powerpoint/2010/main" val="1547662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BC45-D776-00A7-A6E5-DD2069C2F26E}"/>
              </a:ext>
            </a:extLst>
          </p:cNvPr>
          <p:cNvSpPr>
            <a:spLocks noGrp="1"/>
          </p:cNvSpPr>
          <p:nvPr>
            <p:ph type="title"/>
          </p:nvPr>
        </p:nvSpPr>
        <p:spPr/>
        <p:txBody>
          <a:bodyPr/>
          <a:lstStyle/>
          <a:p>
            <a:r>
              <a:rPr lang="en-US" dirty="0"/>
              <a:t>MLE with coin flips</a:t>
            </a:r>
          </a:p>
        </p:txBody>
      </p:sp>
      <p:pic>
        <p:nvPicPr>
          <p:cNvPr id="8" name="Picture 7" descr="A graph with a red and blue gradient&#10;&#10;Description automatically generated">
            <a:extLst>
              <a:ext uri="{FF2B5EF4-FFF2-40B4-BE49-F238E27FC236}">
                <a16:creationId xmlns:a16="http://schemas.microsoft.com/office/drawing/2014/main" id="{BD3101C2-710F-AE19-9D49-DF9C03EEA97C}"/>
              </a:ext>
            </a:extLst>
          </p:cNvPr>
          <p:cNvPicPr>
            <a:picLocks noChangeAspect="1"/>
          </p:cNvPicPr>
          <p:nvPr/>
        </p:nvPicPr>
        <p:blipFill>
          <a:blip r:embed="rId2"/>
          <a:stretch>
            <a:fillRect/>
          </a:stretch>
        </p:blipFill>
        <p:spPr>
          <a:xfrm>
            <a:off x="0" y="1501793"/>
            <a:ext cx="6777228" cy="5082921"/>
          </a:xfrm>
          <a:prstGeom prst="rect">
            <a:avLst/>
          </a:prstGeom>
        </p:spPr>
      </p:pic>
      <p:pic>
        <p:nvPicPr>
          <p:cNvPr id="12" name="Picture 11" descr="A graph of a graph&#10;&#10;Description automatically generated">
            <a:extLst>
              <a:ext uri="{FF2B5EF4-FFF2-40B4-BE49-F238E27FC236}">
                <a16:creationId xmlns:a16="http://schemas.microsoft.com/office/drawing/2014/main" id="{85EB46E5-18DC-FC63-B100-9086A19FA677}"/>
              </a:ext>
            </a:extLst>
          </p:cNvPr>
          <p:cNvPicPr>
            <a:picLocks noChangeAspect="1"/>
          </p:cNvPicPr>
          <p:nvPr/>
        </p:nvPicPr>
        <p:blipFill>
          <a:blip r:embed="rId3"/>
          <a:stretch>
            <a:fillRect/>
          </a:stretch>
        </p:blipFill>
        <p:spPr>
          <a:xfrm>
            <a:off x="5736843" y="1864981"/>
            <a:ext cx="5808725" cy="4356544"/>
          </a:xfrm>
          <a:prstGeom prst="rect">
            <a:avLst/>
          </a:prstGeom>
        </p:spPr>
      </p:pic>
    </p:spTree>
    <p:extLst>
      <p:ext uri="{BB962C8B-B14F-4D97-AF65-F5344CB8AC3E}">
        <p14:creationId xmlns:p14="http://schemas.microsoft.com/office/powerpoint/2010/main" val="839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30EB-5D75-E540-510F-7ABAF384040D}"/>
              </a:ext>
            </a:extLst>
          </p:cNvPr>
          <p:cNvSpPr>
            <a:spLocks noGrp="1"/>
          </p:cNvSpPr>
          <p:nvPr>
            <p:ph type="title"/>
          </p:nvPr>
        </p:nvSpPr>
        <p:spPr/>
        <p:txBody>
          <a:bodyPr/>
          <a:lstStyle/>
          <a:p>
            <a:r>
              <a:rPr lang="en-US" dirty="0"/>
              <a:t>MLE summary</a:t>
            </a:r>
          </a:p>
        </p:txBody>
      </p:sp>
      <p:sp>
        <p:nvSpPr>
          <p:cNvPr id="3" name="Content Placeholder 2">
            <a:extLst>
              <a:ext uri="{FF2B5EF4-FFF2-40B4-BE49-F238E27FC236}">
                <a16:creationId xmlns:a16="http://schemas.microsoft.com/office/drawing/2014/main" id="{9DD354FE-4CFF-5784-E408-EB860B19BB2B}"/>
              </a:ext>
            </a:extLst>
          </p:cNvPr>
          <p:cNvSpPr>
            <a:spLocks noGrp="1"/>
          </p:cNvSpPr>
          <p:nvPr>
            <p:ph idx="1"/>
          </p:nvPr>
        </p:nvSpPr>
        <p:spPr/>
        <p:txBody>
          <a:bodyPr>
            <a:normAutofit/>
          </a:bodyPr>
          <a:lstStyle/>
          <a:p>
            <a:pPr marL="514350" indent="-514350">
              <a:buFont typeface="+mj-lt"/>
              <a:buAutoNum type="arabicPeriod"/>
            </a:pPr>
            <a:r>
              <a:rPr lang="en-US" dirty="0"/>
              <a:t>Get some data</a:t>
            </a:r>
          </a:p>
          <a:p>
            <a:pPr lvl="1"/>
            <a:r>
              <a:rPr lang="en-US" dirty="0"/>
              <a:t>This will not change (hopefully)</a:t>
            </a:r>
          </a:p>
          <a:p>
            <a:pPr marL="514350" indent="-514350">
              <a:buFont typeface="+mj-lt"/>
              <a:buAutoNum type="arabicPeriod"/>
            </a:pPr>
            <a:r>
              <a:rPr lang="en-US" dirty="0"/>
              <a:t>Define a probability distribution</a:t>
            </a:r>
          </a:p>
          <a:p>
            <a:pPr lvl="1"/>
            <a:r>
              <a:rPr lang="en-US" dirty="0"/>
              <a:t>Here we used a Beta distribution, but there literally an infinite number of options. </a:t>
            </a:r>
          </a:p>
          <a:p>
            <a:pPr lvl="1"/>
            <a:r>
              <a:rPr lang="en-US" dirty="0"/>
              <a:t>In a moment we will see how our </a:t>
            </a:r>
            <a:r>
              <a:rPr lang="en-US" dirty="0" err="1"/>
              <a:t>softmax</a:t>
            </a:r>
            <a:r>
              <a:rPr lang="en-US" dirty="0"/>
              <a:t> rule from earlier can serve this purpose</a:t>
            </a:r>
          </a:p>
          <a:p>
            <a:pPr marL="514350" indent="-514350">
              <a:buFont typeface="+mj-lt"/>
              <a:buAutoNum type="arabicPeriod"/>
            </a:pPr>
            <a:r>
              <a:rPr lang="en-US" dirty="0"/>
              <a:t>Estimate most likely parameters</a:t>
            </a:r>
          </a:p>
          <a:p>
            <a:pPr lvl="1"/>
            <a:r>
              <a:rPr lang="en-US" dirty="0"/>
              <a:t>In the simple 2-D coin flip case, we could do so exhaustively</a:t>
            </a:r>
          </a:p>
          <a:p>
            <a:pPr lvl="1"/>
            <a:r>
              <a:rPr lang="en-US" dirty="0"/>
              <a:t>In practice, we rely on an </a:t>
            </a:r>
            <a:r>
              <a:rPr lang="en-US" b="1" dirty="0"/>
              <a:t>optimizer </a:t>
            </a:r>
            <a:r>
              <a:rPr lang="en-US" dirty="0"/>
              <a:t>to find the most likely parameters</a:t>
            </a:r>
          </a:p>
        </p:txBody>
      </p:sp>
    </p:spTree>
    <p:extLst>
      <p:ext uri="{BB962C8B-B14F-4D97-AF65-F5344CB8AC3E}">
        <p14:creationId xmlns:p14="http://schemas.microsoft.com/office/powerpoint/2010/main" val="3083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438D-6A93-7C19-6E5C-8911AE39BA0E}"/>
              </a:ext>
            </a:extLst>
          </p:cNvPr>
          <p:cNvSpPr>
            <a:spLocks noGrp="1"/>
          </p:cNvSpPr>
          <p:nvPr>
            <p:ph type="title"/>
          </p:nvPr>
        </p:nvSpPr>
        <p:spPr>
          <a:xfrm>
            <a:off x="838200" y="2766218"/>
            <a:ext cx="10515600" cy="1325563"/>
          </a:xfrm>
        </p:spPr>
        <p:txBody>
          <a:bodyPr>
            <a:normAutofit/>
          </a:bodyPr>
          <a:lstStyle/>
          <a:p>
            <a:r>
              <a:rPr lang="en-US" dirty="0"/>
              <a:t>4. MLE of RL parameters (with Python) </a:t>
            </a:r>
          </a:p>
        </p:txBody>
      </p:sp>
    </p:spTree>
    <p:extLst>
      <p:ext uri="{BB962C8B-B14F-4D97-AF65-F5344CB8AC3E}">
        <p14:creationId xmlns:p14="http://schemas.microsoft.com/office/powerpoint/2010/main" val="1884252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lstStyle/>
          <a:p>
            <a:r>
              <a:rPr lang="en-US" dirty="0"/>
              <a:t>Imagine we recruit 20 participants to complete 500 trials of the simple RL task described earlier</a:t>
            </a:r>
          </a:p>
        </p:txBody>
      </p:sp>
      <p:grpSp>
        <p:nvGrpSpPr>
          <p:cNvPr id="4" name="Group 3">
            <a:extLst>
              <a:ext uri="{FF2B5EF4-FFF2-40B4-BE49-F238E27FC236}">
                <a16:creationId xmlns:a16="http://schemas.microsoft.com/office/drawing/2014/main" id="{4882DCBD-4626-8E2C-F092-0F3DD1F4E977}"/>
              </a:ext>
            </a:extLst>
          </p:cNvPr>
          <p:cNvGrpSpPr>
            <a:grpSpLocks noChangeAspect="1"/>
          </p:cNvGrpSpPr>
          <p:nvPr/>
        </p:nvGrpSpPr>
        <p:grpSpPr>
          <a:xfrm>
            <a:off x="1082231" y="3245726"/>
            <a:ext cx="1250322" cy="966768"/>
            <a:chOff x="774656" y="1690688"/>
            <a:chExt cx="2044485" cy="1580827"/>
          </a:xfrm>
        </p:grpSpPr>
        <p:grpSp>
          <p:nvGrpSpPr>
            <p:cNvPr id="5" name="Group 4">
              <a:extLst>
                <a:ext uri="{FF2B5EF4-FFF2-40B4-BE49-F238E27FC236}">
                  <a16:creationId xmlns:a16="http://schemas.microsoft.com/office/drawing/2014/main" id="{D095C8F8-3583-EE65-5784-8DAF8CBF632B}"/>
                </a:ext>
              </a:extLst>
            </p:cNvPr>
            <p:cNvGrpSpPr/>
            <p:nvPr/>
          </p:nvGrpSpPr>
          <p:grpSpPr>
            <a:xfrm>
              <a:off x="774656" y="1690688"/>
              <a:ext cx="2044485" cy="1580827"/>
              <a:chOff x="757564" y="2092271"/>
              <a:chExt cx="2044485" cy="1580827"/>
            </a:xfrm>
          </p:grpSpPr>
          <p:sp>
            <p:nvSpPr>
              <p:cNvPr id="7" name="Rounded Rectangle 6">
                <a:extLst>
                  <a:ext uri="{FF2B5EF4-FFF2-40B4-BE49-F238E27FC236}">
                    <a16:creationId xmlns:a16="http://schemas.microsoft.com/office/drawing/2014/main" id="{D0AFEF8E-503C-7990-B52B-B7F5DC5E4D05}"/>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5F84613-E6FD-C948-3532-D929883BBD8F}"/>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BEE4FFB6-4580-94CB-9C20-74EDB5D08BB9}"/>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B49B7E5D-7702-6BD2-9B7F-752B78555F65}"/>
                </a:ext>
              </a:extLst>
            </p:cNvPr>
            <p:cNvSpPr/>
            <p:nvPr/>
          </p:nvSpPr>
          <p:spPr>
            <a:xfrm>
              <a:off x="905854" y="2016807"/>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ounded Rectangle 9">
            <a:extLst>
              <a:ext uri="{FF2B5EF4-FFF2-40B4-BE49-F238E27FC236}">
                <a16:creationId xmlns:a16="http://schemas.microsoft.com/office/drawing/2014/main" id="{F641DE07-5058-E63F-8665-44307DD21A02}"/>
              </a:ext>
            </a:extLst>
          </p:cNvPr>
          <p:cNvSpPr>
            <a:spLocks noChangeAspect="1"/>
          </p:cNvSpPr>
          <p:nvPr/>
        </p:nvSpPr>
        <p:spPr>
          <a:xfrm>
            <a:off x="2023620" y="3925981"/>
            <a:ext cx="1250322" cy="966768"/>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solidFill>
              </a:rPr>
              <a:t>+ 1.5</a:t>
            </a:r>
          </a:p>
        </p:txBody>
      </p:sp>
      <p:grpSp>
        <p:nvGrpSpPr>
          <p:cNvPr id="11" name="Group 10">
            <a:extLst>
              <a:ext uri="{FF2B5EF4-FFF2-40B4-BE49-F238E27FC236}">
                <a16:creationId xmlns:a16="http://schemas.microsoft.com/office/drawing/2014/main" id="{E0E64763-ECA2-F2C5-B6AD-EC28DF0346EA}"/>
              </a:ext>
            </a:extLst>
          </p:cNvPr>
          <p:cNvGrpSpPr>
            <a:grpSpLocks noChangeAspect="1"/>
          </p:cNvGrpSpPr>
          <p:nvPr/>
        </p:nvGrpSpPr>
        <p:grpSpPr>
          <a:xfrm>
            <a:off x="2965009" y="4606236"/>
            <a:ext cx="1250322" cy="966768"/>
            <a:chOff x="2949349" y="3990476"/>
            <a:chExt cx="2044485" cy="1580827"/>
          </a:xfrm>
        </p:grpSpPr>
        <p:grpSp>
          <p:nvGrpSpPr>
            <p:cNvPr id="12" name="Group 11">
              <a:extLst>
                <a:ext uri="{FF2B5EF4-FFF2-40B4-BE49-F238E27FC236}">
                  <a16:creationId xmlns:a16="http://schemas.microsoft.com/office/drawing/2014/main" id="{0F3108CB-63F7-137F-3DEA-77A96E0B796C}"/>
                </a:ext>
              </a:extLst>
            </p:cNvPr>
            <p:cNvGrpSpPr/>
            <p:nvPr/>
          </p:nvGrpSpPr>
          <p:grpSpPr>
            <a:xfrm>
              <a:off x="2949349" y="3990476"/>
              <a:ext cx="2044485" cy="1580827"/>
              <a:chOff x="757564" y="2092271"/>
              <a:chExt cx="2044485" cy="1580827"/>
            </a:xfrm>
          </p:grpSpPr>
          <p:sp>
            <p:nvSpPr>
              <p:cNvPr id="14" name="Rounded Rectangle 13">
                <a:extLst>
                  <a:ext uri="{FF2B5EF4-FFF2-40B4-BE49-F238E27FC236}">
                    <a16:creationId xmlns:a16="http://schemas.microsoft.com/office/drawing/2014/main" id="{9DB73D9C-345F-CC4C-5833-332D1675EBF1}"/>
                  </a:ext>
                </a:extLst>
              </p:cNvPr>
              <p:cNvSpPr/>
              <p:nvPr/>
            </p:nvSpPr>
            <p:spPr>
              <a:xfrm>
                <a:off x="757564" y="2092271"/>
                <a:ext cx="2044485" cy="1580827"/>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D8D9D1E-255C-BFB9-4B1B-DEDB35E7E659}"/>
                  </a:ext>
                </a:extLst>
              </p:cNvPr>
              <p:cNvSpPr/>
              <p:nvPr/>
            </p:nvSpPr>
            <p:spPr>
              <a:xfrm>
                <a:off x="1045339" y="2603715"/>
                <a:ext cx="495946" cy="557939"/>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2B5F2793-B12B-0124-2F56-FD21CFDDCEE8}"/>
                  </a:ext>
                </a:extLst>
              </p:cNvPr>
              <p:cNvSpPr/>
              <p:nvPr/>
            </p:nvSpPr>
            <p:spPr>
              <a:xfrm>
                <a:off x="2018329" y="2603715"/>
                <a:ext cx="495946" cy="557939"/>
              </a:xfrm>
              <a:prstGeom prst="triangl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CF2BE563-C776-2E09-61E8-E5742EB16A8A}"/>
                </a:ext>
              </a:extLst>
            </p:cNvPr>
            <p:cNvSpPr/>
            <p:nvPr/>
          </p:nvSpPr>
          <p:spPr>
            <a:xfrm>
              <a:off x="4021886" y="4374825"/>
              <a:ext cx="828942" cy="91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34E47F3B-536E-059F-306A-FE73A997E53B}"/>
              </a:ext>
            </a:extLst>
          </p:cNvPr>
          <p:cNvSpPr>
            <a:spLocks noChangeAspect="1"/>
          </p:cNvSpPr>
          <p:nvPr/>
        </p:nvSpPr>
        <p:spPr>
          <a:xfrm>
            <a:off x="3906398" y="5286490"/>
            <a:ext cx="1250322" cy="966768"/>
          </a:xfrm>
          <a:prstGeom prst="round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- 1.1</a:t>
            </a:r>
          </a:p>
        </p:txBody>
      </p:sp>
      <p:pic>
        <p:nvPicPr>
          <p:cNvPr id="19" name="Picture 18" descr="A screenshot of a computer screen&#10;&#10;Description automatically generated">
            <a:extLst>
              <a:ext uri="{FF2B5EF4-FFF2-40B4-BE49-F238E27FC236}">
                <a16:creationId xmlns:a16="http://schemas.microsoft.com/office/drawing/2014/main" id="{C40D43C7-F9A0-87A2-4151-CEA327691E39}"/>
              </a:ext>
            </a:extLst>
          </p:cNvPr>
          <p:cNvPicPr>
            <a:picLocks noChangeAspect="1"/>
          </p:cNvPicPr>
          <p:nvPr/>
        </p:nvPicPr>
        <p:blipFill>
          <a:blip r:embed="rId2"/>
          <a:stretch>
            <a:fillRect/>
          </a:stretch>
        </p:blipFill>
        <p:spPr>
          <a:xfrm>
            <a:off x="6727698" y="2853636"/>
            <a:ext cx="4076700" cy="3505200"/>
          </a:xfrm>
          <a:prstGeom prst="rect">
            <a:avLst/>
          </a:prstGeom>
        </p:spPr>
      </p:pic>
    </p:spTree>
    <p:extLst>
      <p:ext uri="{BB962C8B-B14F-4D97-AF65-F5344CB8AC3E}">
        <p14:creationId xmlns:p14="http://schemas.microsoft.com/office/powerpoint/2010/main" val="411634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pic>
        <p:nvPicPr>
          <p:cNvPr id="20" name="Picture 19">
            <a:extLst>
              <a:ext uri="{FF2B5EF4-FFF2-40B4-BE49-F238E27FC236}">
                <a16:creationId xmlns:a16="http://schemas.microsoft.com/office/drawing/2014/main" id="{0470F3B8-88F4-24A0-5DA2-C580AE021D99}"/>
              </a:ext>
            </a:extLst>
          </p:cNvPr>
          <p:cNvPicPr>
            <a:picLocks noChangeAspect="1"/>
          </p:cNvPicPr>
          <p:nvPr/>
        </p:nvPicPr>
        <p:blipFill>
          <a:blip r:embed="rId2"/>
          <a:srcRect/>
          <a:stretch/>
        </p:blipFill>
        <p:spPr>
          <a:xfrm>
            <a:off x="0" y="1930400"/>
            <a:ext cx="5825115" cy="4381500"/>
          </a:xfrm>
          <a:prstGeom prst="rect">
            <a:avLst/>
          </a:prstGeom>
        </p:spPr>
      </p:pic>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lstStyle/>
          <a:p>
            <a:r>
              <a:rPr lang="en-US" dirty="0"/>
              <a:t>The goal is to predict choice </a:t>
            </a:r>
            <a:r>
              <a:rPr lang="en-US" dirty="0" err="1"/>
              <a:t>behaviour</a:t>
            </a:r>
            <a:r>
              <a:rPr lang="en-US" dirty="0"/>
              <a:t> from a basic RL algorithm</a:t>
            </a:r>
          </a:p>
        </p:txBody>
      </p:sp>
      <p:sp>
        <p:nvSpPr>
          <p:cNvPr id="23" name="TextBox 22">
            <a:extLst>
              <a:ext uri="{FF2B5EF4-FFF2-40B4-BE49-F238E27FC236}">
                <a16:creationId xmlns:a16="http://schemas.microsoft.com/office/drawing/2014/main" id="{45E98381-0F97-C656-8BCE-DDB3728846B4}"/>
              </a:ext>
            </a:extLst>
          </p:cNvPr>
          <p:cNvSpPr txBox="1"/>
          <p:nvPr/>
        </p:nvSpPr>
        <p:spPr>
          <a:xfrm>
            <a:off x="342663" y="6258751"/>
            <a:ext cx="5139788" cy="646331"/>
          </a:xfrm>
          <a:prstGeom prst="rect">
            <a:avLst/>
          </a:prstGeom>
          <a:noFill/>
        </p:spPr>
        <p:txBody>
          <a:bodyPr wrap="square" rtlCol="0">
            <a:spAutoFit/>
          </a:bodyPr>
          <a:lstStyle/>
          <a:p>
            <a:pPr algn="ctr"/>
            <a:r>
              <a:rPr lang="en-US" dirty="0"/>
              <a:t>Clear evidence of learning, but also individual variability in learning trajectory</a:t>
            </a:r>
          </a:p>
        </p:txBody>
      </p:sp>
      <p:sp>
        <p:nvSpPr>
          <p:cNvPr id="24" name="Right Arrow 23">
            <a:extLst>
              <a:ext uri="{FF2B5EF4-FFF2-40B4-BE49-F238E27FC236}">
                <a16:creationId xmlns:a16="http://schemas.microsoft.com/office/drawing/2014/main" id="{0AC749EB-19C2-4482-2974-4CB6B18DA874}"/>
              </a:ext>
            </a:extLst>
          </p:cNvPr>
          <p:cNvSpPr/>
          <p:nvPr/>
        </p:nvSpPr>
        <p:spPr>
          <a:xfrm>
            <a:off x="5482451" y="3848767"/>
            <a:ext cx="1869325" cy="305054"/>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5E88F5A-C434-A917-755C-BB3C5324245F}"/>
                  </a:ext>
                </a:extLst>
              </p:cNvPr>
              <p:cNvSpPr txBox="1"/>
              <p:nvPr/>
            </p:nvSpPr>
            <p:spPr>
              <a:xfrm>
                <a:off x="6522386" y="3134373"/>
                <a:ext cx="6099716" cy="1973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a:p>
                <a:endParaRPr lang="en-CA" sz="2400" b="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𝐶h𝑜𝑜𝑠𝑒</m:t>
                          </m:r>
                          <m:r>
                            <a:rPr lang="en-CA" sz="2400" b="0" i="1" smtClean="0">
                              <a:latin typeface="Cambria Math" panose="02040503050406030204" pitchFamily="18" charset="0"/>
                            </a:rPr>
                            <m:t> </m:t>
                          </m:r>
                          <m:r>
                            <a:rPr lang="en-CA" sz="2400" b="0" i="1" smtClean="0">
                              <a:latin typeface="Cambria Math" panose="02040503050406030204" pitchFamily="18" charset="0"/>
                            </a:rPr>
                            <m:t>𝑆𝑞𝑢𝑎𝑟𝑒</m:t>
                          </m:r>
                        </m:e>
                      </m:d>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exp</m:t>
                              </m:r>
                            </m:fName>
                            <m:e>
                              <m:r>
                                <a:rPr lang="en-CA" sz="2400" b="0" i="1" smtClean="0">
                                  <a:latin typeface="Cambria Math" panose="02040503050406030204" pitchFamily="18" charset="0"/>
                                </a:rPr>
                                <m:t>𝛽</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𝑠𝑞𝑢𝑎𝑟𝑒</m:t>
                                  </m:r>
                                </m:sub>
                              </m:sSub>
                            </m:e>
                          </m:func>
                        </m:num>
                        <m:den>
                          <m:nary>
                            <m:naryPr>
                              <m:chr m:val="∑"/>
                              <m:subHide m:val="on"/>
                              <m:supHide m:val="on"/>
                              <m:ctrlPr>
                                <a:rPr lang="en-CA" sz="2400" b="0" i="1" smtClean="0">
                                  <a:latin typeface="Cambria Math" panose="02040503050406030204" pitchFamily="18" charset="0"/>
                                </a:rPr>
                              </m:ctrlPr>
                            </m:naryPr>
                            <m:sub/>
                            <m:sup/>
                            <m:e>
                              <m:r>
                                <a:rPr lang="en-CA" sz="2400" b="0" i="1" smtClean="0">
                                  <a:latin typeface="Cambria Math" panose="02040503050406030204" pitchFamily="18" charset="0"/>
                                </a:rPr>
                                <m:t>𝛽</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𝑖</m:t>
                                  </m:r>
                                </m:sub>
                              </m:sSub>
                            </m:e>
                          </m:nary>
                        </m:den>
                      </m:f>
                    </m:oMath>
                  </m:oMathPara>
                </a14:m>
                <a:endParaRPr lang="en-US" sz="2400" dirty="0"/>
              </a:p>
            </p:txBody>
          </p:sp>
        </mc:Choice>
        <mc:Fallback xmlns="">
          <p:sp>
            <p:nvSpPr>
              <p:cNvPr id="25" name="TextBox 24">
                <a:extLst>
                  <a:ext uri="{FF2B5EF4-FFF2-40B4-BE49-F238E27FC236}">
                    <a16:creationId xmlns:a16="http://schemas.microsoft.com/office/drawing/2014/main" id="{75E88F5A-C434-A917-755C-BB3C5324245F}"/>
                  </a:ext>
                </a:extLst>
              </p:cNvPr>
              <p:cNvSpPr txBox="1">
                <a:spLocks noRot="1" noChangeAspect="1" noMove="1" noResize="1" noEditPoints="1" noAdjustHandles="1" noChangeArrowheads="1" noChangeShapeType="1" noTextEdit="1"/>
              </p:cNvSpPr>
              <p:nvPr/>
            </p:nvSpPr>
            <p:spPr>
              <a:xfrm>
                <a:off x="6522386" y="3134373"/>
                <a:ext cx="6099716" cy="1973554"/>
              </a:xfrm>
              <a:prstGeom prst="rect">
                <a:avLst/>
              </a:prstGeom>
              <a:blipFill>
                <a:blip r:embed="rId3"/>
                <a:stretch>
                  <a:fillRect b="-45223"/>
                </a:stretch>
              </a:blipFill>
            </p:spPr>
            <p:txBody>
              <a:bodyPr/>
              <a:lstStyle/>
              <a:p>
                <a:r>
                  <a:rPr lang="en-US">
                    <a:noFill/>
                  </a:rPr>
                  <a:t> </a:t>
                </a:r>
              </a:p>
            </p:txBody>
          </p:sp>
        </mc:Fallback>
      </mc:AlternateContent>
    </p:spTree>
    <p:extLst>
      <p:ext uri="{BB962C8B-B14F-4D97-AF65-F5344CB8AC3E}">
        <p14:creationId xmlns:p14="http://schemas.microsoft.com/office/powerpoint/2010/main" val="2022355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6217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normAutofit/>
          </a:bodyPr>
          <a:lstStyle/>
          <a:p>
            <a:r>
              <a:rPr lang="en-US" dirty="0"/>
              <a:t>The goal is to predict choice </a:t>
            </a:r>
            <a:r>
              <a:rPr lang="en-US" dirty="0" err="1"/>
              <a:t>behaviour</a:t>
            </a:r>
            <a:r>
              <a:rPr lang="en-US" dirty="0"/>
              <a:t> from a basic RL algorithm</a:t>
            </a:r>
          </a:p>
          <a:p>
            <a:r>
              <a:rPr lang="en-US" dirty="0"/>
              <a:t>How?</a:t>
            </a:r>
          </a:p>
          <a:p>
            <a:r>
              <a:rPr lang="en-US" dirty="0"/>
              <a:t>With MLE! Same steps as our coin examples:</a:t>
            </a:r>
          </a:p>
          <a:p>
            <a:pPr marL="971550" lvl="1" indent="-514350">
              <a:buFont typeface="+mj-lt"/>
              <a:buAutoNum type="arabicPeriod"/>
            </a:pPr>
            <a:r>
              <a:rPr lang="en-US" dirty="0"/>
              <a:t>Get some data</a:t>
            </a:r>
          </a:p>
          <a:p>
            <a:pPr marL="971550" lvl="1" indent="-514350">
              <a:buFont typeface="+mj-lt"/>
              <a:buAutoNum type="arabicPeriod"/>
            </a:pPr>
            <a:r>
              <a:rPr lang="en-US" dirty="0"/>
              <a:t>Define a probability distribution</a:t>
            </a:r>
          </a:p>
          <a:p>
            <a:pPr marL="971550" lvl="1" indent="-514350">
              <a:buFont typeface="+mj-lt"/>
              <a:buAutoNum type="arabicPeriod"/>
            </a:pPr>
            <a:r>
              <a:rPr lang="en-US" dirty="0"/>
              <a:t>Estimate most likely parameters</a:t>
            </a:r>
          </a:p>
        </p:txBody>
      </p:sp>
    </p:spTree>
    <p:extLst>
      <p:ext uri="{BB962C8B-B14F-4D97-AF65-F5344CB8AC3E}">
        <p14:creationId xmlns:p14="http://schemas.microsoft.com/office/powerpoint/2010/main" val="35405523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normAutofit/>
          </a:bodyPr>
          <a:lstStyle/>
          <a:p>
            <a:r>
              <a:rPr lang="en-US" dirty="0"/>
              <a:t>The goal is to predict choice </a:t>
            </a:r>
            <a:r>
              <a:rPr lang="en-US" dirty="0" err="1"/>
              <a:t>behaviour</a:t>
            </a:r>
            <a:r>
              <a:rPr lang="en-US" dirty="0"/>
              <a:t> from a basic RL algorithm</a:t>
            </a:r>
          </a:p>
          <a:p>
            <a:r>
              <a:rPr lang="en-US" dirty="0"/>
              <a:t>How?</a:t>
            </a:r>
          </a:p>
          <a:p>
            <a:r>
              <a:rPr lang="en-US" dirty="0"/>
              <a:t>With MLE! Same steps as our coin examples:</a:t>
            </a:r>
          </a:p>
          <a:p>
            <a:pPr marL="971550" lvl="1" indent="-514350">
              <a:buFont typeface="+mj-lt"/>
              <a:buAutoNum type="arabicPeriod"/>
            </a:pPr>
            <a:r>
              <a:rPr lang="en-US" strike="sngStrike" dirty="0"/>
              <a:t>Get some data</a:t>
            </a:r>
          </a:p>
          <a:p>
            <a:pPr marL="971550" lvl="1" indent="-514350">
              <a:buFont typeface="+mj-lt"/>
              <a:buAutoNum type="arabicPeriod"/>
            </a:pPr>
            <a:r>
              <a:rPr lang="en-US" dirty="0"/>
              <a:t>Define a probability distribution</a:t>
            </a:r>
          </a:p>
          <a:p>
            <a:pPr marL="971550" lvl="1" indent="-514350">
              <a:buFont typeface="+mj-lt"/>
              <a:buAutoNum type="arabicPeriod"/>
            </a:pPr>
            <a:r>
              <a:rPr lang="en-US" dirty="0"/>
              <a:t>Estimate most likely parameters</a:t>
            </a:r>
          </a:p>
        </p:txBody>
      </p:sp>
    </p:spTree>
    <p:extLst>
      <p:ext uri="{BB962C8B-B14F-4D97-AF65-F5344CB8AC3E}">
        <p14:creationId xmlns:p14="http://schemas.microsoft.com/office/powerpoint/2010/main" val="2950829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B693-D62B-D2B0-DAAB-9D894B96C7ED}"/>
              </a:ext>
            </a:extLst>
          </p:cNvPr>
          <p:cNvSpPr>
            <a:spLocks noGrp="1"/>
          </p:cNvSpPr>
          <p:nvPr>
            <p:ph type="title"/>
          </p:nvPr>
        </p:nvSpPr>
        <p:spPr/>
        <p:txBody>
          <a:bodyPr/>
          <a:lstStyle/>
          <a:p>
            <a:r>
              <a:rPr lang="en-US" dirty="0"/>
              <a:t>Time to get down to business</a:t>
            </a:r>
          </a:p>
        </p:txBody>
      </p:sp>
      <p:sp>
        <p:nvSpPr>
          <p:cNvPr id="3" name="Content Placeholder 2">
            <a:extLst>
              <a:ext uri="{FF2B5EF4-FFF2-40B4-BE49-F238E27FC236}">
                <a16:creationId xmlns:a16="http://schemas.microsoft.com/office/drawing/2014/main" id="{C4C2B179-4180-228A-C17B-AF2FCBFDA80E}"/>
              </a:ext>
            </a:extLst>
          </p:cNvPr>
          <p:cNvSpPr>
            <a:spLocks noGrp="1"/>
          </p:cNvSpPr>
          <p:nvPr>
            <p:ph idx="1"/>
          </p:nvPr>
        </p:nvSpPr>
        <p:spPr/>
        <p:txBody>
          <a:bodyPr>
            <a:normAutofit/>
          </a:bodyPr>
          <a:lstStyle/>
          <a:p>
            <a:r>
              <a:rPr lang="en-US" dirty="0"/>
              <a:t>The goal is to predict choice </a:t>
            </a:r>
            <a:r>
              <a:rPr lang="en-US" dirty="0" err="1"/>
              <a:t>behaviour</a:t>
            </a:r>
            <a:r>
              <a:rPr lang="en-US" dirty="0"/>
              <a:t> from a basic RL algorithm</a:t>
            </a:r>
          </a:p>
          <a:p>
            <a:r>
              <a:rPr lang="en-US" dirty="0"/>
              <a:t>How?</a:t>
            </a:r>
          </a:p>
          <a:p>
            <a:r>
              <a:rPr lang="en-US" dirty="0"/>
              <a:t>With MLE! Same steps as our coin examples:</a:t>
            </a:r>
          </a:p>
          <a:p>
            <a:pPr marL="971550" lvl="1" indent="-514350">
              <a:buFont typeface="+mj-lt"/>
              <a:buAutoNum type="arabicPeriod"/>
            </a:pPr>
            <a:r>
              <a:rPr lang="en-US" strike="sngStrike" dirty="0"/>
              <a:t>Get some data</a:t>
            </a:r>
          </a:p>
          <a:p>
            <a:pPr marL="971550" lvl="1" indent="-514350">
              <a:buFont typeface="+mj-lt"/>
              <a:buAutoNum type="arabicPeriod"/>
            </a:pPr>
            <a:r>
              <a:rPr lang="en-US" strike="sngStrike" dirty="0"/>
              <a:t>Define a probability distribution</a:t>
            </a:r>
          </a:p>
          <a:p>
            <a:pPr marL="971550" lvl="1" indent="-514350">
              <a:buFont typeface="+mj-lt"/>
              <a:buAutoNum type="arabicPeriod"/>
            </a:pPr>
            <a:r>
              <a:rPr lang="en-US" dirty="0"/>
              <a:t>Estimate most likely parameters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F82BAC-1743-B351-AD31-6ECF2FA607A7}"/>
                  </a:ext>
                </a:extLst>
              </p:cNvPr>
              <p:cNvSpPr txBox="1"/>
              <p:nvPr/>
            </p:nvSpPr>
            <p:spPr>
              <a:xfrm>
                <a:off x="99735" y="5258312"/>
                <a:ext cx="5571744" cy="99437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𝑃</m:t>
                      </m:r>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𝐶h𝑜𝑜𝑠𝑒</m:t>
                          </m:r>
                          <m:r>
                            <a:rPr lang="en-CA" sz="2800" b="0" i="1" smtClean="0">
                              <a:latin typeface="Cambria Math" panose="02040503050406030204" pitchFamily="18" charset="0"/>
                            </a:rPr>
                            <m:t> </m:t>
                          </m:r>
                          <m:r>
                            <a:rPr lang="en-CA" sz="2800" b="0" i="1" smtClean="0">
                              <a:latin typeface="Cambria Math" panose="02040503050406030204" pitchFamily="18" charset="0"/>
                            </a:rPr>
                            <m:t>𝑆𝑞𝑢𝑎𝑟𝑒</m:t>
                          </m:r>
                        </m:e>
                      </m:d>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func>
                            <m:funcPr>
                              <m:ctrlPr>
                                <a:rPr lang="en-CA" sz="2800" b="0" i="1" smtClean="0">
                                  <a:latin typeface="Cambria Math" panose="02040503050406030204" pitchFamily="18" charset="0"/>
                                </a:rPr>
                              </m:ctrlPr>
                            </m:funcPr>
                            <m:fName>
                              <m:r>
                                <m:rPr>
                                  <m:sty m:val="p"/>
                                </m:rPr>
                                <a:rPr lang="en-CA" sz="2800" b="0" i="0" smtClean="0">
                                  <a:latin typeface="Cambria Math" panose="02040503050406030204" pitchFamily="18" charset="0"/>
                                </a:rPr>
                                <m:t>exp</m:t>
                              </m:r>
                            </m:fName>
                            <m:e>
                              <m:r>
                                <a:rPr lang="en-CA" sz="2800" b="0" i="1" smtClean="0">
                                  <a:latin typeface="Cambria Math" panose="02040503050406030204" pitchFamily="18" charset="0"/>
                                </a:rPr>
                                <m:t>𝛽</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𝑉</m:t>
                                  </m:r>
                                </m:e>
                                <m:sub>
                                  <m:r>
                                    <a:rPr lang="en-CA" sz="2800" b="0" i="1" smtClean="0">
                                      <a:latin typeface="Cambria Math" panose="02040503050406030204" pitchFamily="18" charset="0"/>
                                    </a:rPr>
                                    <m:t>𝑠𝑞𝑢𝑎𝑟𝑒</m:t>
                                  </m:r>
                                </m:sub>
                              </m:sSub>
                            </m:e>
                          </m:func>
                        </m:num>
                        <m:den>
                          <m:nary>
                            <m:naryPr>
                              <m:chr m:val="∑"/>
                              <m:subHide m:val="on"/>
                              <m:supHide m:val="on"/>
                              <m:ctrlPr>
                                <a:rPr lang="en-CA" sz="2800" b="0" i="1" smtClean="0">
                                  <a:latin typeface="Cambria Math" panose="02040503050406030204" pitchFamily="18" charset="0"/>
                                </a:rPr>
                              </m:ctrlPr>
                            </m:naryPr>
                            <m:sub/>
                            <m:sup/>
                            <m:e>
                              <m:r>
                                <a:rPr lang="en-CA" sz="2800" b="0" i="1" smtClean="0">
                                  <a:latin typeface="Cambria Math" panose="02040503050406030204" pitchFamily="18" charset="0"/>
                                </a:rPr>
                                <m:t>𝛽</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𝑉</m:t>
                                  </m:r>
                                </m:e>
                                <m:sub>
                                  <m:r>
                                    <a:rPr lang="en-CA" sz="2800" b="0" i="1" smtClean="0">
                                      <a:latin typeface="Cambria Math" panose="02040503050406030204" pitchFamily="18" charset="0"/>
                                    </a:rPr>
                                    <m:t>𝑖</m:t>
                                  </m:r>
                                </m:sub>
                              </m:sSub>
                            </m:e>
                          </m:nary>
                        </m:den>
                      </m:f>
                    </m:oMath>
                  </m:oMathPara>
                </a14:m>
                <a:endParaRPr lang="en-US" sz="1800" dirty="0"/>
              </a:p>
            </p:txBody>
          </p:sp>
        </mc:Choice>
        <mc:Fallback xmlns="">
          <p:sp>
            <p:nvSpPr>
              <p:cNvPr id="5" name="TextBox 4">
                <a:extLst>
                  <a:ext uri="{FF2B5EF4-FFF2-40B4-BE49-F238E27FC236}">
                    <a16:creationId xmlns:a16="http://schemas.microsoft.com/office/drawing/2014/main" id="{A0F82BAC-1743-B351-AD31-6ECF2FA607A7}"/>
                  </a:ext>
                </a:extLst>
              </p:cNvPr>
              <p:cNvSpPr txBox="1">
                <a:spLocks noRot="1" noChangeAspect="1" noMove="1" noResize="1" noEditPoints="1" noAdjustHandles="1" noChangeArrowheads="1" noChangeShapeType="1" noTextEdit="1"/>
              </p:cNvSpPr>
              <p:nvPr/>
            </p:nvSpPr>
            <p:spPr>
              <a:xfrm>
                <a:off x="99735" y="5258312"/>
                <a:ext cx="5571744" cy="994375"/>
              </a:xfrm>
              <a:prstGeom prst="rect">
                <a:avLst/>
              </a:prstGeom>
              <a:blipFill>
                <a:blip r:embed="rId2"/>
                <a:stretch>
                  <a:fillRect t="-20253" b="-10379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1480C1F-D7D5-295D-5DC5-32CCF598EC6A}"/>
              </a:ext>
            </a:extLst>
          </p:cNvPr>
          <p:cNvSpPr txBox="1"/>
          <p:nvPr/>
        </p:nvSpPr>
        <p:spPr>
          <a:xfrm>
            <a:off x="5995416" y="5432333"/>
            <a:ext cx="5682321" cy="646331"/>
          </a:xfrm>
          <a:prstGeom prst="rect">
            <a:avLst/>
          </a:prstGeom>
          <a:noFill/>
          <a:ln>
            <a:solidFill>
              <a:schemeClr val="tx1"/>
            </a:solidFill>
          </a:ln>
        </p:spPr>
        <p:txBody>
          <a:bodyPr wrap="square" rtlCol="0">
            <a:spAutoFit/>
          </a:bodyPr>
          <a:lstStyle/>
          <a:p>
            <a:pPr algn="ctr"/>
            <a:r>
              <a:rPr lang="en-US" dirty="0" err="1"/>
              <a:t>Softmax</a:t>
            </a:r>
            <a:r>
              <a:rPr lang="en-US" dirty="0"/>
              <a:t> converts our real value </a:t>
            </a:r>
            <a:r>
              <a:rPr lang="en-US" i="1" dirty="0"/>
              <a:t>V </a:t>
            </a:r>
            <a:r>
              <a:rPr lang="en-US" dirty="0"/>
              <a:t>into choice probabilities. This is all that we need to begin estimating parameters</a:t>
            </a:r>
          </a:p>
        </p:txBody>
      </p:sp>
    </p:spTree>
    <p:extLst>
      <p:ext uri="{BB962C8B-B14F-4D97-AF65-F5344CB8AC3E}">
        <p14:creationId xmlns:p14="http://schemas.microsoft.com/office/powerpoint/2010/main" val="3168065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B834-15C0-B616-D184-19B12D60FBE7}"/>
              </a:ext>
            </a:extLst>
          </p:cNvPr>
          <p:cNvSpPr>
            <a:spLocks noGrp="1"/>
          </p:cNvSpPr>
          <p:nvPr>
            <p:ph type="title"/>
          </p:nvPr>
        </p:nvSpPr>
        <p:spPr/>
        <p:txBody>
          <a:bodyPr/>
          <a:lstStyle/>
          <a:p>
            <a:r>
              <a:rPr lang="en-US" dirty="0"/>
              <a:t>Parameter estimation in Python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9BE93-8850-CCBC-DD3C-83309B9D0237}"/>
                  </a:ext>
                </a:extLst>
              </p:cNvPr>
              <p:cNvSpPr>
                <a:spLocks noGrp="1"/>
              </p:cNvSpPr>
              <p:nvPr>
                <p:ph idx="1"/>
              </p:nvPr>
            </p:nvSpPr>
            <p:spPr/>
            <p:txBody>
              <a:bodyPr>
                <a:normAutofit/>
              </a:bodyPr>
              <a:lstStyle/>
              <a:p>
                <a:r>
                  <a:rPr lang="en-US" dirty="0"/>
                  <a:t>In what follows we will estimate parameters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 </m:t>
                    </m:r>
                    <m:r>
                      <a:rPr lang="en-CA" b="0" i="1" smtClean="0">
                        <a:latin typeface="Cambria Math" panose="02040503050406030204" pitchFamily="18" charset="0"/>
                      </a:rPr>
                      <m:t>𝛽</m:t>
                    </m:r>
                  </m:oMath>
                </a14:m>
                <a:r>
                  <a:rPr lang="en-US" dirty="0"/>
                  <a:t> for each subject in our dataset</a:t>
                </a:r>
              </a:p>
              <a:p>
                <a:endParaRPr lang="en-US" dirty="0"/>
              </a:p>
              <a:p>
                <a:r>
                  <a:rPr lang="en-US" dirty="0"/>
                  <a:t>If you are not familiar with programming/Python</a:t>
                </a:r>
              </a:p>
              <a:p>
                <a:pPr lvl="1"/>
                <a:r>
                  <a:rPr lang="en-US" dirty="0"/>
                  <a:t>Don’t worry, just follow the </a:t>
                </a:r>
                <a:r>
                  <a:rPr lang="en-US" i="1" dirty="0"/>
                  <a:t>big idea</a:t>
                </a:r>
                <a:r>
                  <a:rPr lang="en-US" dirty="0"/>
                  <a:t>—the syntax can be reviewed later</a:t>
                </a:r>
              </a:p>
              <a:p>
                <a:pPr marL="457200" lvl="1" indent="0">
                  <a:buNone/>
                </a:pPr>
                <a:endParaRPr lang="en-US" dirty="0"/>
              </a:p>
              <a:p>
                <a:r>
                  <a:rPr lang="en-US" dirty="0"/>
                  <a:t>If you are very familiar with programming/Python</a:t>
                </a:r>
              </a:p>
              <a:p>
                <a:pPr lvl="1"/>
                <a:r>
                  <a:rPr lang="en-US" dirty="0"/>
                  <a:t>This is a basic implementation. There is much more that could be done here. This code is principally for didactic purposes.</a:t>
                </a:r>
              </a:p>
            </p:txBody>
          </p:sp>
        </mc:Choice>
        <mc:Fallback xmlns="">
          <p:sp>
            <p:nvSpPr>
              <p:cNvPr id="3" name="Content Placeholder 2">
                <a:extLst>
                  <a:ext uri="{FF2B5EF4-FFF2-40B4-BE49-F238E27FC236}">
                    <a16:creationId xmlns:a16="http://schemas.microsoft.com/office/drawing/2014/main" id="{0809BE93-8850-CCBC-DD3C-83309B9D023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20399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14A9-677B-FD0E-BE56-496A0FA8DD98}"/>
              </a:ext>
            </a:extLst>
          </p:cNvPr>
          <p:cNvSpPr>
            <a:spLocks noGrp="1"/>
          </p:cNvSpPr>
          <p:nvPr>
            <p:ph type="title"/>
          </p:nvPr>
        </p:nvSpPr>
        <p:spPr/>
        <p:txBody>
          <a:bodyPr/>
          <a:lstStyle/>
          <a:p>
            <a:r>
              <a:rPr lang="en-US" dirty="0"/>
              <a:t>Step 1. Importing necessary modules</a:t>
            </a:r>
          </a:p>
        </p:txBody>
      </p:sp>
      <p:pic>
        <p:nvPicPr>
          <p:cNvPr id="5" name="Picture 4" descr="A black background with white text&#10;&#10;Description automatically generated">
            <a:extLst>
              <a:ext uri="{FF2B5EF4-FFF2-40B4-BE49-F238E27FC236}">
                <a16:creationId xmlns:a16="http://schemas.microsoft.com/office/drawing/2014/main" id="{AFBF39BA-8BE8-4825-DD7E-F4B72C4AAC44}"/>
              </a:ext>
            </a:extLst>
          </p:cNvPr>
          <p:cNvPicPr>
            <a:picLocks noChangeAspect="1"/>
          </p:cNvPicPr>
          <p:nvPr/>
        </p:nvPicPr>
        <p:blipFill>
          <a:blip r:embed="rId2"/>
          <a:stretch>
            <a:fillRect/>
          </a:stretch>
        </p:blipFill>
        <p:spPr>
          <a:xfrm>
            <a:off x="291592" y="2928874"/>
            <a:ext cx="4927600" cy="1536700"/>
          </a:xfrm>
          <a:prstGeom prst="rect">
            <a:avLst/>
          </a:prstGeom>
        </p:spPr>
      </p:pic>
      <p:graphicFrame>
        <p:nvGraphicFramePr>
          <p:cNvPr id="7" name="Table 6">
            <a:extLst>
              <a:ext uri="{FF2B5EF4-FFF2-40B4-BE49-F238E27FC236}">
                <a16:creationId xmlns:a16="http://schemas.microsoft.com/office/drawing/2014/main" id="{4D1CAA0F-76C8-D4AB-6D9E-75577206AAA7}"/>
              </a:ext>
            </a:extLst>
          </p:cNvPr>
          <p:cNvGraphicFramePr>
            <a:graphicFrameLocks noGrp="1"/>
          </p:cNvGraphicFramePr>
          <p:nvPr>
            <p:extLst>
              <p:ext uri="{D42A27DB-BD31-4B8C-83A1-F6EECF244321}">
                <p14:modId xmlns:p14="http://schemas.microsoft.com/office/powerpoint/2010/main" val="650110245"/>
              </p:ext>
            </p:extLst>
          </p:nvPr>
        </p:nvGraphicFramePr>
        <p:xfrm>
          <a:off x="5851146" y="2584704"/>
          <a:ext cx="6049262" cy="2225040"/>
        </p:xfrm>
        <a:graphic>
          <a:graphicData uri="http://schemas.openxmlformats.org/drawingml/2006/table">
            <a:tbl>
              <a:tblPr firstRow="1" bandRow="1">
                <a:tableStyleId>{5C22544A-7EE6-4342-B048-85BDC9FD1C3A}</a:tableStyleId>
              </a:tblPr>
              <a:tblGrid>
                <a:gridCol w="3024631">
                  <a:extLst>
                    <a:ext uri="{9D8B030D-6E8A-4147-A177-3AD203B41FA5}">
                      <a16:colId xmlns:a16="http://schemas.microsoft.com/office/drawing/2014/main" val="2166741295"/>
                    </a:ext>
                  </a:extLst>
                </a:gridCol>
                <a:gridCol w="3024631">
                  <a:extLst>
                    <a:ext uri="{9D8B030D-6E8A-4147-A177-3AD203B41FA5}">
                      <a16:colId xmlns:a16="http://schemas.microsoft.com/office/drawing/2014/main" val="2426902768"/>
                    </a:ext>
                  </a:extLst>
                </a:gridCol>
              </a:tblGrid>
              <a:tr h="370840">
                <a:tc>
                  <a:txBody>
                    <a:bodyPr/>
                    <a:lstStyle/>
                    <a:p>
                      <a:pPr algn="ctr"/>
                      <a:r>
                        <a:rPr lang="en-US" dirty="0">
                          <a:solidFill>
                            <a:schemeClr val="tx1"/>
                          </a:solidFill>
                        </a:rPr>
                        <a:t>Module</a:t>
                      </a:r>
                    </a:p>
                  </a:txBody>
                  <a:tcPr>
                    <a:lnR w="12700" cap="flat" cmpd="sng" algn="ctr">
                      <a:solidFill>
                        <a:schemeClr val="tx1"/>
                      </a:solidFill>
                      <a:prstDash val="solid"/>
                      <a:round/>
                      <a:headEnd type="none" w="med" len="med"/>
                      <a:tailEnd type="none" w="med" len="med"/>
                    </a:lnR>
                    <a:noFill/>
                  </a:tcPr>
                </a:tc>
                <a:tc>
                  <a:txBody>
                    <a:bodyPr/>
                    <a:lstStyle/>
                    <a:p>
                      <a:pPr algn="ctr"/>
                      <a:r>
                        <a:rPr lang="en-US" dirty="0">
                          <a:solidFill>
                            <a:schemeClr val="tx1"/>
                          </a:solidFill>
                        </a:rPr>
                        <a:t> Purpose</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948764852"/>
                  </a:ext>
                </a:extLst>
              </a:tr>
              <a:tr h="370840">
                <a:tc>
                  <a:txBody>
                    <a:bodyPr/>
                    <a:lstStyle/>
                    <a:p>
                      <a:pPr algn="ctr"/>
                      <a:r>
                        <a:rPr lang="en-US" dirty="0" err="1">
                          <a:solidFill>
                            <a:schemeClr val="tx1"/>
                          </a:solidFill>
                        </a:rPr>
                        <a:t>Numpy</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vector calculations</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053569456"/>
                  </a:ext>
                </a:extLst>
              </a:tr>
              <a:tr h="370840">
                <a:tc>
                  <a:txBody>
                    <a:bodyPr/>
                    <a:lstStyle/>
                    <a:p>
                      <a:pPr algn="ctr"/>
                      <a:r>
                        <a:rPr lang="en-US" dirty="0">
                          <a:solidFill>
                            <a:schemeClr val="tx1"/>
                          </a:solidFill>
                        </a:rPr>
                        <a:t>Pandas </a:t>
                      </a: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a:t>
                      </a:r>
                      <a:r>
                        <a:rPr lang="en-US" sz="1600" dirty="0" err="1">
                          <a:solidFill>
                            <a:schemeClr val="tx1"/>
                          </a:solidFill>
                        </a:rPr>
                        <a:t>dataframe</a:t>
                      </a:r>
                      <a:r>
                        <a:rPr lang="en-US" sz="1600" dirty="0">
                          <a:solidFill>
                            <a:schemeClr val="tx1"/>
                          </a:solidFill>
                        </a:rPr>
                        <a:t> manipulation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05830515"/>
                  </a:ext>
                </a:extLst>
              </a:tr>
              <a:tr h="370840">
                <a:tc>
                  <a:txBody>
                    <a:bodyPr/>
                    <a:lstStyle/>
                    <a:p>
                      <a:pPr algn="ctr"/>
                      <a:r>
                        <a:rPr lang="en-US" dirty="0">
                          <a:solidFill>
                            <a:schemeClr val="tx1"/>
                          </a:solidFill>
                        </a:rPr>
                        <a:t>Optimize</a:t>
                      </a: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To optimize likelihood function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18045376"/>
                  </a:ext>
                </a:extLst>
              </a:tr>
              <a:tr h="370840">
                <a:tc>
                  <a:txBody>
                    <a:bodyPr/>
                    <a:lstStyle/>
                    <a:p>
                      <a:pPr algn="ctr"/>
                      <a:r>
                        <a:rPr lang="en-US" dirty="0" err="1">
                          <a:solidFill>
                            <a:schemeClr val="tx1"/>
                          </a:solidFill>
                        </a:rPr>
                        <a:t>Norm,beta,gamma</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simulation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717922981"/>
                  </a:ext>
                </a:extLst>
              </a:tr>
              <a:tr h="370840">
                <a:tc>
                  <a:txBody>
                    <a:bodyPr/>
                    <a:lstStyle/>
                    <a:p>
                      <a:pPr algn="ctr"/>
                      <a:r>
                        <a:rPr lang="en-US" dirty="0" err="1">
                          <a:solidFill>
                            <a:schemeClr val="tx1"/>
                          </a:solidFill>
                        </a:rPr>
                        <a:t>plt</a:t>
                      </a:r>
                      <a:r>
                        <a:rPr lang="en-US" dirty="0">
                          <a:solidFill>
                            <a:schemeClr val="tx1"/>
                          </a:solidFill>
                        </a:rPr>
                        <a:t>, </a:t>
                      </a:r>
                      <a:r>
                        <a:rPr lang="en-US" dirty="0" err="1">
                          <a:solidFill>
                            <a:schemeClr val="tx1"/>
                          </a:solidFill>
                        </a:rPr>
                        <a:t>sns</a:t>
                      </a:r>
                      <a:endParaRPr lang="en-US"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algn="ctr"/>
                      <a:r>
                        <a:rPr lang="en-US" sz="1600" dirty="0">
                          <a:solidFill>
                            <a:schemeClr val="tx1"/>
                          </a:solidFill>
                        </a:rPr>
                        <a:t>For visualization</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105583787"/>
                  </a:ext>
                </a:extLst>
              </a:tr>
            </a:tbl>
          </a:graphicData>
        </a:graphic>
      </p:graphicFrame>
    </p:spTree>
    <p:extLst>
      <p:ext uri="{BB962C8B-B14F-4D97-AF65-F5344CB8AC3E}">
        <p14:creationId xmlns:p14="http://schemas.microsoft.com/office/powerpoint/2010/main" val="128281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B9A9-3DF4-C86A-D107-22CBD6FD8DE7}"/>
              </a:ext>
            </a:extLst>
          </p:cNvPr>
          <p:cNvSpPr>
            <a:spLocks noGrp="1"/>
          </p:cNvSpPr>
          <p:nvPr>
            <p:ph type="title"/>
          </p:nvPr>
        </p:nvSpPr>
        <p:spPr/>
        <p:txBody>
          <a:bodyPr/>
          <a:lstStyle/>
          <a:p>
            <a:r>
              <a:rPr lang="en-US" dirty="0"/>
              <a:t>Step 2. Defining functions</a:t>
            </a:r>
          </a:p>
        </p:txBody>
      </p:sp>
      <p:pic>
        <p:nvPicPr>
          <p:cNvPr id="5" name="Picture 4" descr="A screen shot of a computer program&#10;&#10;Description automatically generated">
            <a:extLst>
              <a:ext uri="{FF2B5EF4-FFF2-40B4-BE49-F238E27FC236}">
                <a16:creationId xmlns:a16="http://schemas.microsoft.com/office/drawing/2014/main" id="{2DAF1F52-2E10-4A2D-2E57-53EA54AE9468}"/>
              </a:ext>
            </a:extLst>
          </p:cNvPr>
          <p:cNvPicPr>
            <a:picLocks noChangeAspect="1"/>
          </p:cNvPicPr>
          <p:nvPr/>
        </p:nvPicPr>
        <p:blipFill>
          <a:blip r:embed="rId2"/>
          <a:stretch>
            <a:fillRect/>
          </a:stretch>
        </p:blipFill>
        <p:spPr>
          <a:xfrm>
            <a:off x="195071" y="1885380"/>
            <a:ext cx="6438003" cy="19916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DBE533-68AF-3907-CDA2-5F0BA512E84C}"/>
                  </a:ext>
                </a:extLst>
              </p:cNvPr>
              <p:cNvSpPr txBox="1"/>
              <p:nvPr/>
            </p:nvSpPr>
            <p:spPr>
              <a:xfrm>
                <a:off x="628200" y="5242560"/>
                <a:ext cx="5571744" cy="99437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𝑃</m:t>
                      </m:r>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𝐶h𝑜𝑜𝑠𝑒</m:t>
                          </m:r>
                          <m:r>
                            <a:rPr lang="en-CA" sz="2800" b="0" i="1" smtClean="0">
                              <a:latin typeface="Cambria Math" panose="02040503050406030204" pitchFamily="18" charset="0"/>
                            </a:rPr>
                            <m:t> </m:t>
                          </m:r>
                          <m:r>
                            <a:rPr lang="en-CA" sz="2800" b="0" i="1" smtClean="0">
                              <a:latin typeface="Cambria Math" panose="02040503050406030204" pitchFamily="18" charset="0"/>
                            </a:rPr>
                            <m:t>𝑆𝑞𝑢𝑎𝑟𝑒</m:t>
                          </m:r>
                        </m:e>
                      </m:d>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func>
                            <m:funcPr>
                              <m:ctrlPr>
                                <a:rPr lang="en-CA" sz="2800" b="0" i="1" smtClean="0">
                                  <a:latin typeface="Cambria Math" panose="02040503050406030204" pitchFamily="18" charset="0"/>
                                </a:rPr>
                              </m:ctrlPr>
                            </m:funcPr>
                            <m:fName>
                              <m:r>
                                <m:rPr>
                                  <m:sty m:val="p"/>
                                </m:rPr>
                                <a:rPr lang="en-CA" sz="2800" b="0" i="0" smtClean="0">
                                  <a:latin typeface="Cambria Math" panose="02040503050406030204" pitchFamily="18" charset="0"/>
                                </a:rPr>
                                <m:t>exp</m:t>
                              </m:r>
                            </m:fName>
                            <m:e>
                              <m:r>
                                <a:rPr lang="en-CA" sz="2800" b="0" i="1" smtClean="0">
                                  <a:latin typeface="Cambria Math" panose="02040503050406030204" pitchFamily="18" charset="0"/>
                                </a:rPr>
                                <m:t>𝛽</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𝑉</m:t>
                                  </m:r>
                                </m:e>
                                <m:sub>
                                  <m:r>
                                    <a:rPr lang="en-CA" sz="2800" b="0" i="1" smtClean="0">
                                      <a:latin typeface="Cambria Math" panose="02040503050406030204" pitchFamily="18" charset="0"/>
                                    </a:rPr>
                                    <m:t>𝑠𝑞𝑢𝑎𝑟𝑒</m:t>
                                  </m:r>
                                </m:sub>
                              </m:sSub>
                            </m:e>
                          </m:func>
                        </m:num>
                        <m:den>
                          <m:nary>
                            <m:naryPr>
                              <m:chr m:val="∑"/>
                              <m:subHide m:val="on"/>
                              <m:supHide m:val="on"/>
                              <m:ctrlPr>
                                <a:rPr lang="en-CA" sz="2800" b="0" i="1" smtClean="0">
                                  <a:latin typeface="Cambria Math" panose="02040503050406030204" pitchFamily="18" charset="0"/>
                                </a:rPr>
                              </m:ctrlPr>
                            </m:naryPr>
                            <m:sub/>
                            <m:sup/>
                            <m:e>
                              <m:r>
                                <a:rPr lang="en-CA" sz="2800" b="0" i="1" smtClean="0">
                                  <a:latin typeface="Cambria Math" panose="02040503050406030204" pitchFamily="18" charset="0"/>
                                </a:rPr>
                                <m:t>𝛽</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𝑉</m:t>
                                  </m:r>
                                </m:e>
                                <m:sub>
                                  <m:r>
                                    <a:rPr lang="en-CA" sz="2800" b="0" i="1" smtClean="0">
                                      <a:latin typeface="Cambria Math" panose="02040503050406030204" pitchFamily="18" charset="0"/>
                                    </a:rPr>
                                    <m:t>𝑖</m:t>
                                  </m:r>
                                </m:sub>
                              </m:sSub>
                            </m:e>
                          </m:nary>
                        </m:den>
                      </m:f>
                    </m:oMath>
                  </m:oMathPara>
                </a14:m>
                <a:endParaRPr lang="en-US" sz="1800" dirty="0"/>
              </a:p>
            </p:txBody>
          </p:sp>
        </mc:Choice>
        <mc:Fallback xmlns="">
          <p:sp>
            <p:nvSpPr>
              <p:cNvPr id="6" name="TextBox 5">
                <a:extLst>
                  <a:ext uri="{FF2B5EF4-FFF2-40B4-BE49-F238E27FC236}">
                    <a16:creationId xmlns:a16="http://schemas.microsoft.com/office/drawing/2014/main" id="{48DBE533-68AF-3907-CDA2-5F0BA512E84C}"/>
                  </a:ext>
                </a:extLst>
              </p:cNvPr>
              <p:cNvSpPr txBox="1">
                <a:spLocks noRot="1" noChangeAspect="1" noMove="1" noResize="1" noEditPoints="1" noAdjustHandles="1" noChangeArrowheads="1" noChangeShapeType="1" noTextEdit="1"/>
              </p:cNvSpPr>
              <p:nvPr/>
            </p:nvSpPr>
            <p:spPr>
              <a:xfrm>
                <a:off x="628200" y="5242560"/>
                <a:ext cx="5571744" cy="994375"/>
              </a:xfrm>
              <a:prstGeom prst="rect">
                <a:avLst/>
              </a:prstGeom>
              <a:blipFill>
                <a:blip r:embed="rId3"/>
                <a:stretch>
                  <a:fillRect t="-18750" b="-102500"/>
                </a:stretch>
              </a:blipFill>
            </p:spPr>
            <p:txBody>
              <a:bodyPr/>
              <a:lstStyle/>
              <a:p>
                <a:r>
                  <a:rPr lang="en-US">
                    <a:noFill/>
                  </a:rPr>
                  <a:t> </a:t>
                </a:r>
              </a:p>
            </p:txBody>
          </p:sp>
        </mc:Fallback>
      </mc:AlternateContent>
      <p:sp>
        <p:nvSpPr>
          <p:cNvPr id="7" name="Down Arrow 6">
            <a:extLst>
              <a:ext uri="{FF2B5EF4-FFF2-40B4-BE49-F238E27FC236}">
                <a16:creationId xmlns:a16="http://schemas.microsoft.com/office/drawing/2014/main" id="{92BEE215-015F-46E2-BD8F-D1B4162D6922}"/>
              </a:ext>
            </a:extLst>
          </p:cNvPr>
          <p:cNvSpPr/>
          <p:nvPr/>
        </p:nvSpPr>
        <p:spPr>
          <a:xfrm>
            <a:off x="3273864" y="4071747"/>
            <a:ext cx="280416" cy="11708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6C8C3F4-CEC2-943A-9FA1-BE3FB1D91741}"/>
              </a:ext>
            </a:extLst>
          </p:cNvPr>
          <p:cNvSpPr txBox="1"/>
          <p:nvPr/>
        </p:nvSpPr>
        <p:spPr>
          <a:xfrm>
            <a:off x="6790183" y="2696551"/>
            <a:ext cx="5206746" cy="369332"/>
          </a:xfrm>
          <a:prstGeom prst="rect">
            <a:avLst/>
          </a:prstGeom>
          <a:noFill/>
        </p:spPr>
        <p:txBody>
          <a:bodyPr wrap="none" rtlCol="0">
            <a:spAutoFit/>
          </a:bodyPr>
          <a:lstStyle/>
          <a:p>
            <a:pPr algn="ctr"/>
            <a:r>
              <a:rPr lang="en-US" dirty="0"/>
              <a:t>Programmatic representation of our </a:t>
            </a:r>
            <a:r>
              <a:rPr lang="en-US" dirty="0" err="1"/>
              <a:t>softmax</a:t>
            </a:r>
            <a:r>
              <a:rPr lang="en-US" dirty="0"/>
              <a:t> function</a:t>
            </a:r>
          </a:p>
        </p:txBody>
      </p:sp>
    </p:spTree>
    <p:extLst>
      <p:ext uri="{BB962C8B-B14F-4D97-AF65-F5344CB8AC3E}">
        <p14:creationId xmlns:p14="http://schemas.microsoft.com/office/powerpoint/2010/main" val="99491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739-947D-08EC-83EB-E0D246F61492}"/>
              </a:ext>
            </a:extLst>
          </p:cNvPr>
          <p:cNvSpPr>
            <a:spLocks noGrp="1"/>
          </p:cNvSpPr>
          <p:nvPr>
            <p:ph type="title"/>
          </p:nvPr>
        </p:nvSpPr>
        <p:spPr/>
        <p:txBody>
          <a:bodyPr/>
          <a:lstStyle/>
          <a:p>
            <a:r>
              <a:rPr lang="en-US" dirty="0"/>
              <a:t>Step 2. Defining functions</a:t>
            </a:r>
          </a:p>
        </p:txBody>
      </p:sp>
      <p:pic>
        <p:nvPicPr>
          <p:cNvPr id="5" name="Picture 4" descr="A screen shot of a computer program&#10;&#10;Description automatically generated">
            <a:extLst>
              <a:ext uri="{FF2B5EF4-FFF2-40B4-BE49-F238E27FC236}">
                <a16:creationId xmlns:a16="http://schemas.microsoft.com/office/drawing/2014/main" id="{4A9CC043-F4F0-1B04-2561-ECC85E0E7B3A}"/>
              </a:ext>
            </a:extLst>
          </p:cNvPr>
          <p:cNvPicPr>
            <a:picLocks noChangeAspect="1"/>
          </p:cNvPicPr>
          <p:nvPr/>
        </p:nvPicPr>
        <p:blipFill>
          <a:blip r:embed="rId2"/>
          <a:stretch>
            <a:fillRect/>
          </a:stretch>
        </p:blipFill>
        <p:spPr>
          <a:xfrm>
            <a:off x="0" y="1536192"/>
            <a:ext cx="5460829" cy="5220968"/>
          </a:xfrm>
          <a:prstGeom prst="rect">
            <a:avLst/>
          </a:prstGeom>
        </p:spPr>
      </p:pic>
      <p:sp>
        <p:nvSpPr>
          <p:cNvPr id="6" name="TextBox 5">
            <a:extLst>
              <a:ext uri="{FF2B5EF4-FFF2-40B4-BE49-F238E27FC236}">
                <a16:creationId xmlns:a16="http://schemas.microsoft.com/office/drawing/2014/main" id="{B3680913-C6D4-63DD-5B90-9225B7E0F431}"/>
              </a:ext>
            </a:extLst>
          </p:cNvPr>
          <p:cNvSpPr txBox="1"/>
          <p:nvPr/>
        </p:nvSpPr>
        <p:spPr>
          <a:xfrm>
            <a:off x="5589524" y="1560576"/>
            <a:ext cx="6090412" cy="2308324"/>
          </a:xfrm>
          <a:prstGeom prst="rect">
            <a:avLst/>
          </a:prstGeom>
          <a:noFill/>
        </p:spPr>
        <p:txBody>
          <a:bodyPr wrap="square" rtlCol="0">
            <a:spAutoFit/>
          </a:bodyPr>
          <a:lstStyle/>
          <a:p>
            <a:pPr algn="ctr"/>
            <a:r>
              <a:rPr lang="en-US" dirty="0"/>
              <a:t>This is the </a:t>
            </a:r>
            <a:r>
              <a:rPr lang="en-US" b="1" dirty="0"/>
              <a:t>likelihood function </a:t>
            </a:r>
            <a:r>
              <a:rPr lang="en-US" dirty="0"/>
              <a:t>(a.k.a. cost function)</a:t>
            </a:r>
            <a:endParaRPr lang="en-US" b="1" dirty="0"/>
          </a:p>
          <a:p>
            <a:pPr algn="ctr"/>
            <a:endParaRPr lang="en-US" b="1" dirty="0"/>
          </a:p>
          <a:p>
            <a:r>
              <a:rPr lang="en-US" dirty="0"/>
              <a:t>This is the most important part of model fitting. This is where we will define our RL algorithm and output how “good” it does. We will break this down step by step in what follows.</a:t>
            </a:r>
          </a:p>
          <a:p>
            <a:endParaRPr lang="en-US" dirty="0"/>
          </a:p>
          <a:p>
            <a:r>
              <a:rPr lang="en-US" dirty="0"/>
              <a:t>If you ever feel lost, remember that </a:t>
            </a:r>
            <a:r>
              <a:rPr lang="en-US" i="1" dirty="0"/>
              <a:t>all </a:t>
            </a:r>
            <a:r>
              <a:rPr lang="en-US" dirty="0"/>
              <a:t>we are doing is applying our basic R-W rule that we’ve been looking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F4BDE5-AB33-0CFE-880F-2CED46CBFBCF}"/>
                  </a:ext>
                </a:extLst>
              </p:cNvPr>
              <p:cNvSpPr txBox="1"/>
              <p:nvPr/>
            </p:nvSpPr>
            <p:spPr>
              <a:xfrm>
                <a:off x="5589524" y="4146676"/>
                <a:ext cx="6099716" cy="1973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a:p>
                <a:endParaRPr lang="en-CA" sz="2400" b="0"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𝐶h𝑜𝑜𝑠𝑒</m:t>
                          </m:r>
                          <m:r>
                            <a:rPr lang="en-CA" sz="2400" b="0" i="1" smtClean="0">
                              <a:latin typeface="Cambria Math" panose="02040503050406030204" pitchFamily="18" charset="0"/>
                            </a:rPr>
                            <m:t> </m:t>
                          </m:r>
                          <m:r>
                            <a:rPr lang="en-CA" sz="2400" b="0" i="1" smtClean="0">
                              <a:latin typeface="Cambria Math" panose="02040503050406030204" pitchFamily="18" charset="0"/>
                            </a:rPr>
                            <m:t>𝑆𝑞𝑢𝑎𝑟𝑒</m:t>
                          </m:r>
                        </m:e>
                      </m:d>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exp</m:t>
                              </m:r>
                            </m:fName>
                            <m:e>
                              <m:r>
                                <a:rPr lang="en-CA" sz="2400" b="0" i="1" smtClean="0">
                                  <a:latin typeface="Cambria Math" panose="02040503050406030204" pitchFamily="18" charset="0"/>
                                </a:rPr>
                                <m:t>𝛽</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𝑠𝑞𝑢𝑎𝑟𝑒</m:t>
                                  </m:r>
                                </m:sub>
                              </m:sSub>
                            </m:e>
                          </m:func>
                        </m:num>
                        <m:den>
                          <m:nary>
                            <m:naryPr>
                              <m:chr m:val="∑"/>
                              <m:subHide m:val="on"/>
                              <m:supHide m:val="on"/>
                              <m:ctrlPr>
                                <a:rPr lang="en-CA" sz="2400" b="0" i="1" smtClean="0">
                                  <a:latin typeface="Cambria Math" panose="02040503050406030204" pitchFamily="18" charset="0"/>
                                </a:rPr>
                              </m:ctrlPr>
                            </m:naryPr>
                            <m:sub/>
                            <m:sup/>
                            <m:e>
                              <m:r>
                                <a:rPr lang="en-CA" sz="2400" b="0" i="1" smtClean="0">
                                  <a:latin typeface="Cambria Math" panose="02040503050406030204" pitchFamily="18" charset="0"/>
                                </a:rPr>
                                <m:t>𝛽</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𝑉</m:t>
                                  </m:r>
                                </m:e>
                                <m:sub>
                                  <m:r>
                                    <a:rPr lang="en-CA" sz="2400" b="0" i="1" smtClean="0">
                                      <a:latin typeface="Cambria Math" panose="02040503050406030204" pitchFamily="18" charset="0"/>
                                    </a:rPr>
                                    <m:t>𝑖</m:t>
                                  </m:r>
                                </m:sub>
                              </m:sSub>
                            </m:e>
                          </m:nary>
                        </m:den>
                      </m:f>
                    </m:oMath>
                  </m:oMathPara>
                </a14:m>
                <a:endParaRPr lang="en-US" sz="2400" dirty="0"/>
              </a:p>
            </p:txBody>
          </p:sp>
        </mc:Choice>
        <mc:Fallback xmlns="">
          <p:sp>
            <p:nvSpPr>
              <p:cNvPr id="7" name="TextBox 6">
                <a:extLst>
                  <a:ext uri="{FF2B5EF4-FFF2-40B4-BE49-F238E27FC236}">
                    <a16:creationId xmlns:a16="http://schemas.microsoft.com/office/drawing/2014/main" id="{60F4BDE5-AB33-0CFE-880F-2CED46CBFBCF}"/>
                  </a:ext>
                </a:extLst>
              </p:cNvPr>
              <p:cNvSpPr txBox="1">
                <a:spLocks noRot="1" noChangeAspect="1" noMove="1" noResize="1" noEditPoints="1" noAdjustHandles="1" noChangeArrowheads="1" noChangeShapeType="1" noTextEdit="1"/>
              </p:cNvSpPr>
              <p:nvPr/>
            </p:nvSpPr>
            <p:spPr>
              <a:xfrm>
                <a:off x="5589524" y="4146676"/>
                <a:ext cx="6099716" cy="1973554"/>
              </a:xfrm>
              <a:prstGeom prst="rect">
                <a:avLst/>
              </a:prstGeom>
              <a:blipFill>
                <a:blip r:embed="rId3"/>
                <a:stretch>
                  <a:fillRect b="-46154"/>
                </a:stretch>
              </a:blipFill>
            </p:spPr>
            <p:txBody>
              <a:bodyPr/>
              <a:lstStyle/>
              <a:p>
                <a:r>
                  <a:rPr lang="en-US">
                    <a:noFill/>
                  </a:rPr>
                  <a:t> </a:t>
                </a:r>
              </a:p>
            </p:txBody>
          </p:sp>
        </mc:Fallback>
      </mc:AlternateContent>
    </p:spTree>
    <p:extLst>
      <p:ext uri="{BB962C8B-B14F-4D97-AF65-F5344CB8AC3E}">
        <p14:creationId xmlns:p14="http://schemas.microsoft.com/office/powerpoint/2010/main" val="139213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739-947D-08EC-83EB-E0D246F61492}"/>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4A9CC043-F4F0-1B04-2561-ECC85E0E7B3A}"/>
              </a:ext>
            </a:extLst>
          </p:cNvPr>
          <p:cNvPicPr>
            <a:picLocks noChangeAspect="1"/>
          </p:cNvPicPr>
          <p:nvPr/>
        </p:nvPicPr>
        <p:blipFill rotWithShape="1">
          <a:blip r:embed="rId2"/>
          <a:srcRect b="95283"/>
          <a:stretch/>
        </p:blipFill>
        <p:spPr>
          <a:xfrm>
            <a:off x="147597" y="2072640"/>
            <a:ext cx="11896806" cy="53644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BFB55BC-E11E-1C33-A087-A3E7CBCA0589}"/>
                  </a:ext>
                </a:extLst>
              </p:cNvPr>
              <p:cNvSpPr txBox="1"/>
              <p:nvPr/>
            </p:nvSpPr>
            <p:spPr>
              <a:xfrm>
                <a:off x="116627" y="3161300"/>
                <a:ext cx="12075373" cy="2123658"/>
              </a:xfrm>
              <a:prstGeom prst="rect">
                <a:avLst/>
              </a:prstGeom>
              <a:noFill/>
            </p:spPr>
            <p:txBody>
              <a:bodyPr wrap="square" rtlCol="0">
                <a:spAutoFit/>
              </a:bodyPr>
              <a:lstStyle/>
              <a:p>
                <a:r>
                  <a:rPr lang="en-US" dirty="0"/>
                  <a:t>This function takes three arguments: </a:t>
                </a:r>
              </a:p>
              <a:p>
                <a:endParaRPr lang="en-US" dirty="0"/>
              </a:p>
              <a:p>
                <a:pPr marL="342900" indent="-342900">
                  <a:buFont typeface="+mj-lt"/>
                  <a:buAutoNum type="arabicPeriod"/>
                </a:pPr>
                <a:r>
                  <a:rPr lang="en-US" sz="1600" u="sng" dirty="0"/>
                  <a:t>Pars</a:t>
                </a:r>
                <a:r>
                  <a:rPr lang="en-US" sz="1600" dirty="0"/>
                  <a:t>. This is our list of two parameters [</a:t>
                </a:r>
                <a14:m>
                  <m:oMath xmlns:m="http://schemas.openxmlformats.org/officeDocument/2006/math">
                    <m:r>
                      <a:rPr lang="en-CA" sz="1600" b="0" i="1" smtClean="0">
                        <a:latin typeface="Cambria Math" panose="02040503050406030204" pitchFamily="18" charset="0"/>
                      </a:rPr>
                      <m:t>𝛼</m:t>
                    </m:r>
                    <m:r>
                      <a:rPr lang="en-CA" sz="1600" b="0" i="1" smtClean="0">
                        <a:latin typeface="Cambria Math" panose="02040503050406030204" pitchFamily="18" charset="0"/>
                      </a:rPr>
                      <m:t>, </m:t>
                    </m:r>
                    <m:r>
                      <a:rPr lang="en-CA" sz="1600" b="0" i="1" smtClean="0">
                        <a:latin typeface="Cambria Math" panose="02040503050406030204" pitchFamily="18" charset="0"/>
                      </a:rPr>
                      <m:t>𝛽</m:t>
                    </m:r>
                  </m:oMath>
                </a14:m>
                <a:r>
                  <a:rPr lang="en-US" sz="1600" dirty="0"/>
                  <a:t>]. Recall: our goal is to see how likely our </a:t>
                </a:r>
                <a:r>
                  <a:rPr lang="en-US" sz="1600" i="1" dirty="0"/>
                  <a:t>data </a:t>
                </a:r>
                <a:r>
                  <a:rPr lang="en-US" sz="1600" dirty="0"/>
                  <a:t>are </a:t>
                </a:r>
                <a:r>
                  <a:rPr lang="en-US" sz="1600" b="1" dirty="0"/>
                  <a:t>given </a:t>
                </a:r>
                <a:r>
                  <a:rPr lang="en-US" sz="1600" dirty="0"/>
                  <a:t>some parameters, </a:t>
                </a:r>
                <a14:m>
                  <m:oMath xmlns:m="http://schemas.openxmlformats.org/officeDocument/2006/math">
                    <m:r>
                      <a:rPr lang="en-CA" sz="1600" b="0" i="1" smtClean="0">
                        <a:latin typeface="Cambria Math" panose="02040503050406030204" pitchFamily="18" charset="0"/>
                      </a:rPr>
                      <m:t>𝑃</m:t>
                    </m:r>
                    <m:d>
                      <m:dPr>
                        <m:endChr m:val="|"/>
                        <m:ctrlPr>
                          <a:rPr lang="en-CA" sz="1600" b="0" i="1" smtClean="0">
                            <a:latin typeface="Cambria Math" panose="02040503050406030204" pitchFamily="18" charset="0"/>
                          </a:rPr>
                        </m:ctrlPr>
                      </m:dPr>
                      <m:e>
                        <m:r>
                          <a:rPr lang="en-CA" sz="1600" b="0" i="1" smtClean="0">
                            <a:latin typeface="Cambria Math" panose="02040503050406030204" pitchFamily="18" charset="0"/>
                          </a:rPr>
                          <m:t>𝐷𝑎𝑡𝑎</m:t>
                        </m:r>
                        <m:r>
                          <a:rPr lang="en-CA" sz="1600" b="0" i="1" smtClean="0">
                            <a:latin typeface="Cambria Math" panose="02040503050406030204" pitchFamily="18" charset="0"/>
                          </a:rPr>
                          <m:t> </m:t>
                        </m:r>
                      </m:e>
                    </m:d>
                    <m:r>
                      <a:rPr lang="en-CA" sz="1600" b="0" i="1" smtClean="0">
                        <a:latin typeface="Cambria Math" panose="02040503050406030204" pitchFamily="18" charset="0"/>
                      </a:rPr>
                      <m:t>𝜃</m:t>
                    </m:r>
                    <m:r>
                      <a:rPr lang="en-CA" sz="1600" b="0" i="1" smtClean="0">
                        <a:latin typeface="Cambria Math" panose="02040503050406030204" pitchFamily="18" charset="0"/>
                      </a:rPr>
                      <m:t>)</m:t>
                    </m:r>
                  </m:oMath>
                </a14:m>
                <a:r>
                  <a:rPr lang="en-US" sz="1600" dirty="0"/>
                  <a:t>. Here we are literally </a:t>
                </a:r>
                <a:r>
                  <a:rPr lang="en-US" sz="1600" i="1" dirty="0"/>
                  <a:t>giving </a:t>
                </a:r>
                <a:r>
                  <a:rPr lang="en-US" sz="1600" dirty="0"/>
                  <a:t>the function some parameters. </a:t>
                </a:r>
              </a:p>
              <a:p>
                <a:pPr marL="342900" indent="-342900">
                  <a:buFont typeface="+mj-lt"/>
                  <a:buAutoNum type="arabicPeriod"/>
                </a:pPr>
                <a:endParaRPr lang="en-US" sz="1600" dirty="0"/>
              </a:p>
              <a:p>
                <a:pPr marL="342900" indent="-342900">
                  <a:buFont typeface="+mj-lt"/>
                  <a:buAutoNum type="arabicPeriod"/>
                </a:pPr>
                <a:r>
                  <a:rPr lang="en-US" sz="1600" u="sng" dirty="0"/>
                  <a:t>Choices</a:t>
                </a:r>
                <a:r>
                  <a:rPr lang="en-US" sz="1600" dirty="0"/>
                  <a:t>. This is a vector of a single subject’s binary choices (0 = triangle, 1 = square). So this would look like [0, 0, 1, 0, 1…]</a:t>
                </a:r>
              </a:p>
              <a:p>
                <a:pPr marL="342900" indent="-342900">
                  <a:buFont typeface="+mj-lt"/>
                  <a:buAutoNum type="arabicPeriod"/>
                </a:pPr>
                <a:endParaRPr lang="en-US" sz="1600" u="sng" dirty="0"/>
              </a:p>
              <a:p>
                <a:pPr marL="342900" indent="-342900">
                  <a:buFont typeface="+mj-lt"/>
                  <a:buAutoNum type="arabicPeriod"/>
                </a:pPr>
                <a:r>
                  <a:rPr lang="en-US" sz="1600" u="sng" dirty="0"/>
                  <a:t>Rewards</a:t>
                </a:r>
                <a:r>
                  <a:rPr lang="en-US" sz="1600" dirty="0"/>
                  <a:t>. This is a vector of a single subject’s received rewards after their choices. So this would look like [-0.85,  0.34,  1.01, -0.43..]</a:t>
                </a:r>
                <a:endParaRPr lang="en-US" sz="1600" u="sng" dirty="0"/>
              </a:p>
            </p:txBody>
          </p:sp>
        </mc:Choice>
        <mc:Fallback xmlns="">
          <p:sp>
            <p:nvSpPr>
              <p:cNvPr id="3" name="TextBox 2">
                <a:extLst>
                  <a:ext uri="{FF2B5EF4-FFF2-40B4-BE49-F238E27FC236}">
                    <a16:creationId xmlns:a16="http://schemas.microsoft.com/office/drawing/2014/main" id="{2BFB55BC-E11E-1C33-A087-A3E7CBCA0589}"/>
                  </a:ext>
                </a:extLst>
              </p:cNvPr>
              <p:cNvSpPr txBox="1">
                <a:spLocks noRot="1" noChangeAspect="1" noMove="1" noResize="1" noEditPoints="1" noAdjustHandles="1" noChangeArrowheads="1" noChangeShapeType="1" noTextEdit="1"/>
              </p:cNvSpPr>
              <p:nvPr/>
            </p:nvSpPr>
            <p:spPr>
              <a:xfrm>
                <a:off x="116627" y="3161300"/>
                <a:ext cx="12075373" cy="2123658"/>
              </a:xfrm>
              <a:prstGeom prst="rect">
                <a:avLst/>
              </a:prstGeom>
              <a:blipFill>
                <a:blip r:embed="rId3"/>
                <a:stretch>
                  <a:fillRect l="-420" t="-1786" r="-210" b="-2381"/>
                </a:stretch>
              </a:blipFill>
            </p:spPr>
            <p:txBody>
              <a:bodyPr/>
              <a:lstStyle/>
              <a:p>
                <a:r>
                  <a:rPr lang="en-US">
                    <a:noFill/>
                  </a:rPr>
                  <a:t> </a:t>
                </a:r>
              </a:p>
            </p:txBody>
          </p:sp>
        </mc:Fallback>
      </mc:AlternateContent>
    </p:spTree>
    <p:extLst>
      <p:ext uri="{BB962C8B-B14F-4D97-AF65-F5344CB8AC3E}">
        <p14:creationId xmlns:p14="http://schemas.microsoft.com/office/powerpoint/2010/main" val="26407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2739-947D-08EC-83EB-E0D246F61492}"/>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4A9CC043-F4F0-1B04-2561-ECC85E0E7B3A}"/>
              </a:ext>
            </a:extLst>
          </p:cNvPr>
          <p:cNvPicPr>
            <a:picLocks noChangeAspect="1"/>
          </p:cNvPicPr>
          <p:nvPr/>
        </p:nvPicPr>
        <p:blipFill rotWithShape="1">
          <a:blip r:embed="rId2"/>
          <a:srcRect b="95283"/>
          <a:stretch/>
        </p:blipFill>
        <p:spPr>
          <a:xfrm>
            <a:off x="147597" y="2072640"/>
            <a:ext cx="11896806" cy="536448"/>
          </a:xfrm>
          <a:prstGeom prst="rect">
            <a:avLst/>
          </a:prstGeom>
        </p:spPr>
      </p:pic>
      <p:sp>
        <p:nvSpPr>
          <p:cNvPr id="3" name="TextBox 2">
            <a:extLst>
              <a:ext uri="{FF2B5EF4-FFF2-40B4-BE49-F238E27FC236}">
                <a16:creationId xmlns:a16="http://schemas.microsoft.com/office/drawing/2014/main" id="{2BFB55BC-E11E-1C33-A087-A3E7CBCA0589}"/>
              </a:ext>
            </a:extLst>
          </p:cNvPr>
          <p:cNvSpPr txBox="1"/>
          <p:nvPr/>
        </p:nvSpPr>
        <p:spPr>
          <a:xfrm>
            <a:off x="116627" y="3161300"/>
            <a:ext cx="12075373" cy="369332"/>
          </a:xfrm>
          <a:prstGeom prst="rect">
            <a:avLst/>
          </a:prstGeom>
          <a:noFill/>
        </p:spPr>
        <p:txBody>
          <a:bodyPr wrap="square" rtlCol="0">
            <a:spAutoFit/>
          </a:bodyPr>
          <a:lstStyle/>
          <a:p>
            <a:r>
              <a:rPr lang="en-CA" dirty="0"/>
              <a:t>Before even reviewing </a:t>
            </a:r>
            <a:r>
              <a:rPr lang="en-CA" i="1" dirty="0"/>
              <a:t>how </a:t>
            </a:r>
            <a:r>
              <a:rPr lang="en-CA" dirty="0"/>
              <a:t>this function works, let’s just see how this function works</a:t>
            </a:r>
            <a:endParaRPr lang="en-US" sz="1600" u="sng" dirty="0"/>
          </a:p>
        </p:txBody>
      </p:sp>
      <p:pic>
        <p:nvPicPr>
          <p:cNvPr id="6" name="Picture 5">
            <a:extLst>
              <a:ext uri="{FF2B5EF4-FFF2-40B4-BE49-F238E27FC236}">
                <a16:creationId xmlns:a16="http://schemas.microsoft.com/office/drawing/2014/main" id="{BF6D2BFE-74DC-461B-95BC-41DB308D6102}"/>
              </a:ext>
            </a:extLst>
          </p:cNvPr>
          <p:cNvPicPr>
            <a:picLocks noChangeAspect="1"/>
          </p:cNvPicPr>
          <p:nvPr/>
        </p:nvPicPr>
        <p:blipFill>
          <a:blip r:embed="rId3"/>
          <a:stretch>
            <a:fillRect/>
          </a:stretch>
        </p:blipFill>
        <p:spPr>
          <a:xfrm>
            <a:off x="354861" y="3931714"/>
            <a:ext cx="5549900" cy="5461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815E3C-B920-C312-578D-B6CDB410D672}"/>
                  </a:ext>
                </a:extLst>
              </p:cNvPr>
              <p:cNvSpPr txBox="1"/>
              <p:nvPr/>
            </p:nvSpPr>
            <p:spPr>
              <a:xfrm>
                <a:off x="1024128" y="4694230"/>
                <a:ext cx="37851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endChr m:val="|"/>
                          <m:ctrlPr>
                            <a:rPr lang="en-CA" b="0" i="1" smtClean="0">
                              <a:latin typeface="Cambria Math" panose="02040503050406030204" pitchFamily="18" charset="0"/>
                            </a:rPr>
                          </m:ctrlPr>
                        </m:dPr>
                        <m:e>
                          <m:r>
                            <a:rPr lang="en-CA" b="0" i="1" smtClean="0">
                              <a:latin typeface="Cambria Math" panose="02040503050406030204" pitchFamily="18" charset="0"/>
                            </a:rPr>
                            <m:t>𝐷𝑎𝑡𝑎</m:t>
                          </m:r>
                          <m:r>
                            <a:rPr lang="en-CA" b="0" i="1" smtClean="0">
                              <a:latin typeface="Cambria Math" panose="02040503050406030204" pitchFamily="18" charset="0"/>
                            </a:rPr>
                            <m:t> </m:t>
                          </m:r>
                        </m:e>
                      </m:d>
                      <m:r>
                        <a:rPr lang="en-CA" b="0" i="1" smtClean="0">
                          <a:latin typeface="Cambria Math" panose="02040503050406030204" pitchFamily="18" charset="0"/>
                        </a:rPr>
                        <m:t>𝛼</m:t>
                      </m:r>
                      <m:r>
                        <a:rPr lang="en-CA" b="0" i="1" smtClean="0">
                          <a:latin typeface="Cambria Math" panose="02040503050406030204" pitchFamily="18" charset="0"/>
                        </a:rPr>
                        <m:t>=0.3, </m:t>
                      </m:r>
                      <m:r>
                        <a:rPr lang="en-CA" b="0" i="1" smtClean="0">
                          <a:latin typeface="Cambria Math" panose="02040503050406030204" pitchFamily="18" charset="0"/>
                        </a:rPr>
                        <m:t>𝛽</m:t>
                      </m:r>
                      <m:r>
                        <a:rPr lang="en-CA" b="0" i="1" smtClean="0">
                          <a:latin typeface="Cambria Math" panose="02040503050406030204" pitchFamily="18" charset="0"/>
                        </a:rPr>
                        <m:t>=1.1)∝</m:t>
                      </m:r>
                      <m:r>
                        <a:rPr lang="en-CA" b="0" i="0" smtClean="0">
                          <a:latin typeface="Cambria Math" panose="02040503050406030204" pitchFamily="18" charset="0"/>
                        </a:rPr>
                        <m:t>110.47</m:t>
                      </m:r>
                    </m:oMath>
                  </m:oMathPara>
                </a14:m>
                <a:endParaRPr lang="en-US" dirty="0"/>
              </a:p>
            </p:txBody>
          </p:sp>
        </mc:Choice>
        <mc:Fallback xmlns="">
          <p:sp>
            <p:nvSpPr>
              <p:cNvPr id="7" name="TextBox 6">
                <a:extLst>
                  <a:ext uri="{FF2B5EF4-FFF2-40B4-BE49-F238E27FC236}">
                    <a16:creationId xmlns:a16="http://schemas.microsoft.com/office/drawing/2014/main" id="{3E815E3C-B920-C312-578D-B6CDB410D672}"/>
                  </a:ext>
                </a:extLst>
              </p:cNvPr>
              <p:cNvSpPr txBox="1">
                <a:spLocks noRot="1" noChangeAspect="1" noMove="1" noResize="1" noEditPoints="1" noAdjustHandles="1" noChangeArrowheads="1" noChangeShapeType="1" noTextEdit="1"/>
              </p:cNvSpPr>
              <p:nvPr/>
            </p:nvSpPr>
            <p:spPr>
              <a:xfrm>
                <a:off x="1024128" y="4694230"/>
                <a:ext cx="3785139" cy="369332"/>
              </a:xfrm>
              <a:prstGeom prst="rect">
                <a:avLst/>
              </a:prstGeom>
              <a:blipFill>
                <a:blip r:embed="rId4"/>
                <a:stretch>
                  <a:fillRect b="-16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CC1E645-D3AC-7226-1D63-C2FFC55D65B0}"/>
              </a:ext>
            </a:extLst>
          </p:cNvPr>
          <p:cNvPicPr>
            <a:picLocks noChangeAspect="1"/>
          </p:cNvPicPr>
          <p:nvPr/>
        </p:nvPicPr>
        <p:blipFill>
          <a:blip r:embed="rId5"/>
          <a:srcRect/>
          <a:stretch/>
        </p:blipFill>
        <p:spPr>
          <a:xfrm>
            <a:off x="6287241" y="3946629"/>
            <a:ext cx="5549900" cy="51626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8FFC97-1E1F-F32D-F9FB-A32709ECDABE}"/>
                  </a:ext>
                </a:extLst>
              </p:cNvPr>
              <p:cNvSpPr txBox="1"/>
              <p:nvPr/>
            </p:nvSpPr>
            <p:spPr>
              <a:xfrm>
                <a:off x="7169621" y="4694230"/>
                <a:ext cx="39133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𝑃</m:t>
                      </m:r>
                      <m:d>
                        <m:dPr>
                          <m:endChr m:val="|"/>
                          <m:ctrlPr>
                            <a:rPr lang="en-CA" b="0" i="1" smtClean="0">
                              <a:latin typeface="Cambria Math" panose="02040503050406030204" pitchFamily="18" charset="0"/>
                            </a:rPr>
                          </m:ctrlPr>
                        </m:dPr>
                        <m:e>
                          <m:r>
                            <a:rPr lang="en-CA" b="0" i="1" smtClean="0">
                              <a:latin typeface="Cambria Math" panose="02040503050406030204" pitchFamily="18" charset="0"/>
                            </a:rPr>
                            <m:t>𝐷𝑎𝑡𝑎</m:t>
                          </m:r>
                          <m:r>
                            <a:rPr lang="en-CA" b="0" i="1" smtClean="0">
                              <a:latin typeface="Cambria Math" panose="02040503050406030204" pitchFamily="18" charset="0"/>
                            </a:rPr>
                            <m:t> </m:t>
                          </m:r>
                        </m:e>
                      </m:d>
                      <m:r>
                        <a:rPr lang="en-CA" b="0" i="1" smtClean="0">
                          <a:latin typeface="Cambria Math" panose="02040503050406030204" pitchFamily="18" charset="0"/>
                        </a:rPr>
                        <m:t>𝛼</m:t>
                      </m:r>
                      <m:r>
                        <a:rPr lang="en-CA" b="0" i="1" smtClean="0">
                          <a:latin typeface="Cambria Math" panose="02040503050406030204" pitchFamily="18" charset="0"/>
                        </a:rPr>
                        <m:t>=0.2, </m:t>
                      </m:r>
                      <m:r>
                        <a:rPr lang="en-CA" b="0" i="1" smtClean="0">
                          <a:latin typeface="Cambria Math" panose="02040503050406030204" pitchFamily="18" charset="0"/>
                        </a:rPr>
                        <m:t>𝛽</m:t>
                      </m:r>
                      <m:r>
                        <a:rPr lang="en-CA" b="0" i="1" smtClean="0">
                          <a:latin typeface="Cambria Math" panose="02040503050406030204" pitchFamily="18" charset="0"/>
                        </a:rPr>
                        <m:t>=1.21)∝</m:t>
                      </m:r>
                      <m:r>
                        <a:rPr lang="en-CA" b="0" i="0" smtClean="0">
                          <a:latin typeface="Cambria Math" panose="02040503050406030204" pitchFamily="18" charset="0"/>
                        </a:rPr>
                        <m:t>106.78</m:t>
                      </m:r>
                    </m:oMath>
                  </m:oMathPara>
                </a14:m>
                <a:endParaRPr lang="en-US" dirty="0"/>
              </a:p>
            </p:txBody>
          </p:sp>
        </mc:Choice>
        <mc:Fallback xmlns="">
          <p:sp>
            <p:nvSpPr>
              <p:cNvPr id="11" name="TextBox 10">
                <a:extLst>
                  <a:ext uri="{FF2B5EF4-FFF2-40B4-BE49-F238E27FC236}">
                    <a16:creationId xmlns:a16="http://schemas.microsoft.com/office/drawing/2014/main" id="{308FFC97-1E1F-F32D-F9FB-A32709ECDABE}"/>
                  </a:ext>
                </a:extLst>
              </p:cNvPr>
              <p:cNvSpPr txBox="1">
                <a:spLocks noRot="1" noChangeAspect="1" noMove="1" noResize="1" noEditPoints="1" noAdjustHandles="1" noChangeArrowheads="1" noChangeShapeType="1" noTextEdit="1"/>
              </p:cNvSpPr>
              <p:nvPr/>
            </p:nvSpPr>
            <p:spPr>
              <a:xfrm>
                <a:off x="7169621" y="4694230"/>
                <a:ext cx="3913379" cy="369332"/>
              </a:xfrm>
              <a:prstGeom prst="rect">
                <a:avLst/>
              </a:prstGeom>
              <a:blipFill>
                <a:blip r:embed="rId6"/>
                <a:stretch>
                  <a:fillRect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89B7CCE-B3B8-8B8B-C54F-2CF277B6D729}"/>
              </a:ext>
            </a:extLst>
          </p:cNvPr>
          <p:cNvSpPr txBox="1"/>
          <p:nvPr/>
        </p:nvSpPr>
        <p:spPr>
          <a:xfrm>
            <a:off x="116627" y="6022848"/>
            <a:ext cx="8503118" cy="646331"/>
          </a:xfrm>
          <a:prstGeom prst="rect">
            <a:avLst/>
          </a:prstGeom>
          <a:noFill/>
        </p:spPr>
        <p:txBody>
          <a:bodyPr wrap="square" rtlCol="0">
            <a:spAutoFit/>
          </a:bodyPr>
          <a:lstStyle/>
          <a:p>
            <a:r>
              <a:rPr lang="en-US" dirty="0"/>
              <a:t>We’ll explain what these numbers mean shortly, but for now just keep in mind that we can </a:t>
            </a:r>
            <a:r>
              <a:rPr lang="en-US" i="1" dirty="0"/>
              <a:t>try </a:t>
            </a:r>
            <a:r>
              <a:rPr lang="en-US" dirty="0"/>
              <a:t>out different parameter values and see how it affects this “likelihood” value</a:t>
            </a:r>
          </a:p>
        </p:txBody>
      </p:sp>
    </p:spTree>
    <p:extLst>
      <p:ext uri="{BB962C8B-B14F-4D97-AF65-F5344CB8AC3E}">
        <p14:creationId xmlns:p14="http://schemas.microsoft.com/office/powerpoint/2010/main" val="395531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6" name="Picture 5">
            <a:extLst>
              <a:ext uri="{FF2B5EF4-FFF2-40B4-BE49-F238E27FC236}">
                <a16:creationId xmlns:a16="http://schemas.microsoft.com/office/drawing/2014/main" id="{1CF1A3FF-5642-DE28-86BB-65D838015C9F}"/>
              </a:ext>
            </a:extLst>
          </p:cNvPr>
          <p:cNvPicPr>
            <a:picLocks noChangeAspect="1"/>
          </p:cNvPicPr>
          <p:nvPr/>
        </p:nvPicPr>
        <p:blipFill rotWithShape="1">
          <a:blip r:embed="rId2"/>
          <a:srcRect t="7608" b="7608"/>
          <a:stretch/>
        </p:blipFill>
        <p:spPr>
          <a:xfrm>
            <a:off x="2822448" y="1690688"/>
            <a:ext cx="5675376" cy="620879"/>
          </a:xfrm>
          <a:prstGeom prst="rect">
            <a:avLst/>
          </a:prstGeom>
        </p:spPr>
      </p:pic>
      <p:sp>
        <p:nvSpPr>
          <p:cNvPr id="7" name="TextBox 6">
            <a:extLst>
              <a:ext uri="{FF2B5EF4-FFF2-40B4-BE49-F238E27FC236}">
                <a16:creationId xmlns:a16="http://schemas.microsoft.com/office/drawing/2014/main" id="{B7471277-EF10-B984-E41C-ED4DF992210B}"/>
              </a:ext>
            </a:extLst>
          </p:cNvPr>
          <p:cNvSpPr txBox="1"/>
          <p:nvPr/>
        </p:nvSpPr>
        <p:spPr>
          <a:xfrm>
            <a:off x="414528" y="3244334"/>
            <a:ext cx="11594592" cy="1477328"/>
          </a:xfrm>
          <a:prstGeom prst="rect">
            <a:avLst/>
          </a:prstGeom>
          <a:noFill/>
        </p:spPr>
        <p:txBody>
          <a:bodyPr wrap="square" rtlCol="0">
            <a:spAutoFit/>
          </a:bodyPr>
          <a:lstStyle/>
          <a:p>
            <a:r>
              <a:rPr lang="en-US" dirty="0"/>
              <a:t>The first thing we do </a:t>
            </a:r>
            <a:r>
              <a:rPr lang="en-US" b="1" dirty="0"/>
              <a:t>within </a:t>
            </a:r>
            <a:r>
              <a:rPr lang="en-US" dirty="0"/>
              <a:t>our function is to assign our parameters names. For example:</a:t>
            </a:r>
          </a:p>
          <a:p>
            <a:endParaRPr lang="en-US" dirty="0"/>
          </a:p>
          <a:p>
            <a:pPr algn="ctr"/>
            <a:r>
              <a:rPr lang="en-US" dirty="0"/>
              <a:t>Pars = [.1, 1.12] </a:t>
            </a:r>
            <a:r>
              <a:rPr lang="en-US" dirty="0">
                <a:sym typeface="Wingdings" pitchFamily="2" charset="2"/>
              </a:rPr>
              <a:t> alpha = .1, beta = 1.12</a:t>
            </a:r>
          </a:p>
          <a:p>
            <a:pPr algn="ctr"/>
            <a:endParaRPr lang="en-US" dirty="0">
              <a:sym typeface="Wingdings" pitchFamily="2" charset="2"/>
            </a:endParaRPr>
          </a:p>
          <a:p>
            <a:r>
              <a:rPr lang="en-US" dirty="0">
                <a:sym typeface="Wingdings" pitchFamily="2" charset="2"/>
              </a:rPr>
              <a:t>This will just help keep our code cleaner moving forward</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4CA0E4-BB96-772A-4861-65B5F86306AD}"/>
                  </a:ext>
                </a:extLst>
              </p:cNvPr>
              <p:cNvSpPr txBox="1"/>
              <p:nvPr/>
            </p:nvSpPr>
            <p:spPr>
              <a:xfrm>
                <a:off x="6772148" y="234004"/>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9" name="TextBox 8">
                <a:extLst>
                  <a:ext uri="{FF2B5EF4-FFF2-40B4-BE49-F238E27FC236}">
                    <a16:creationId xmlns:a16="http://schemas.microsoft.com/office/drawing/2014/main" id="{274CA0E4-BB96-772A-4861-65B5F86306AD}"/>
                  </a:ext>
                </a:extLst>
              </p:cNvPr>
              <p:cNvSpPr txBox="1">
                <a:spLocks noRot="1" noChangeAspect="1" noMove="1" noResize="1" noEditPoints="1" noAdjustHandles="1" noChangeArrowheads="1" noChangeShapeType="1" noTextEdit="1"/>
              </p:cNvSpPr>
              <p:nvPr/>
            </p:nvSpPr>
            <p:spPr>
              <a:xfrm>
                <a:off x="6772148" y="234004"/>
                <a:ext cx="6099716"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338603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At first, the dog does not predict anything from the bell…</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descr="Bells outline">
            <a:extLst>
              <a:ext uri="{FF2B5EF4-FFF2-40B4-BE49-F238E27FC236}">
                <a16:creationId xmlns:a16="http://schemas.microsoft.com/office/drawing/2014/main" id="{E0867B2F-C8A2-4FF6-21E6-673A70C3AE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9403" y="2103437"/>
            <a:ext cx="1368427" cy="1368427"/>
          </a:xfrm>
          <a:prstGeom prst="rect">
            <a:avLst/>
          </a:prstGeom>
        </p:spPr>
      </p:pic>
      <p:sp>
        <p:nvSpPr>
          <p:cNvPr id="16" name="Cloud 15">
            <a:extLst>
              <a:ext uri="{FF2B5EF4-FFF2-40B4-BE49-F238E27FC236}">
                <a16:creationId xmlns:a16="http://schemas.microsoft.com/office/drawing/2014/main" id="{4A68B643-12AD-F963-12DE-37841AB514F5}"/>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t>
            </a:r>
          </a:p>
        </p:txBody>
      </p:sp>
    </p:spTree>
    <p:extLst>
      <p:ext uri="{BB962C8B-B14F-4D97-AF65-F5344CB8AC3E}">
        <p14:creationId xmlns:p14="http://schemas.microsoft.com/office/powerpoint/2010/main" val="1618331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6" name="Picture 5" descr="A screen shot of a computer program&#10;&#10;Description automatically generated">
            <a:extLst>
              <a:ext uri="{FF2B5EF4-FFF2-40B4-BE49-F238E27FC236}">
                <a16:creationId xmlns:a16="http://schemas.microsoft.com/office/drawing/2014/main" id="{1CF1A3FF-5642-DE28-86BB-65D838015C9F}"/>
              </a:ext>
            </a:extLst>
          </p:cNvPr>
          <p:cNvPicPr>
            <a:picLocks noChangeAspect="1"/>
          </p:cNvPicPr>
          <p:nvPr/>
        </p:nvPicPr>
        <p:blipFill rotWithShape="1">
          <a:blip r:embed="rId2"/>
          <a:srcRect t="52777" b="35781"/>
          <a:stretch/>
        </p:blipFill>
        <p:spPr>
          <a:xfrm>
            <a:off x="981456" y="1593152"/>
            <a:ext cx="10229088" cy="1119050"/>
          </a:xfrm>
          <a:prstGeom prst="rect">
            <a:avLst/>
          </a:prstGeom>
        </p:spPr>
      </p:pic>
      <p:sp>
        <p:nvSpPr>
          <p:cNvPr id="7" name="TextBox 6">
            <a:extLst>
              <a:ext uri="{FF2B5EF4-FFF2-40B4-BE49-F238E27FC236}">
                <a16:creationId xmlns:a16="http://schemas.microsoft.com/office/drawing/2014/main" id="{B7471277-EF10-B984-E41C-ED4DF992210B}"/>
              </a:ext>
            </a:extLst>
          </p:cNvPr>
          <p:cNvSpPr txBox="1"/>
          <p:nvPr/>
        </p:nvSpPr>
        <p:spPr>
          <a:xfrm>
            <a:off x="414528" y="3244334"/>
            <a:ext cx="11594592" cy="2585323"/>
          </a:xfrm>
          <a:prstGeom prst="rect">
            <a:avLst/>
          </a:prstGeom>
          <a:noFill/>
        </p:spPr>
        <p:txBody>
          <a:bodyPr wrap="square" rtlCol="0">
            <a:spAutoFit/>
          </a:bodyPr>
          <a:lstStyle/>
          <a:p>
            <a:r>
              <a:rPr lang="en-US" dirty="0"/>
              <a:t>Next, we set up two initial variables</a:t>
            </a:r>
          </a:p>
          <a:p>
            <a:endParaRPr lang="en-US" dirty="0"/>
          </a:p>
          <a:p>
            <a:pPr marL="342900" indent="-342900">
              <a:buFont typeface="+mj-lt"/>
              <a:buAutoNum type="arabicPeriod"/>
            </a:pPr>
            <a:r>
              <a:rPr lang="en-US" u="sng" dirty="0"/>
              <a:t>V</a:t>
            </a:r>
            <a:r>
              <a:rPr lang="en-US" dirty="0"/>
              <a:t>. This will be our value variable from our RL model earlier. </a:t>
            </a:r>
          </a:p>
          <a:p>
            <a:pPr marL="800100" lvl="1" indent="-342900">
              <a:buFont typeface="Arial" panose="020B0604020202020204" pitchFamily="34" charset="0"/>
              <a:buChar char="•"/>
            </a:pPr>
            <a:r>
              <a:rPr lang="en-US" dirty="0"/>
              <a:t>There are two of these, one for each stimulus (triangle, square)</a:t>
            </a:r>
          </a:p>
          <a:p>
            <a:pPr marL="800100" lvl="1" indent="-342900">
              <a:buFont typeface="Arial" panose="020B0604020202020204" pitchFamily="34" charset="0"/>
              <a:buChar char="•"/>
            </a:pPr>
            <a:r>
              <a:rPr lang="en-US" dirty="0"/>
              <a:t>They both begin at 0, reflecting that subjects have no initial preference for one stimulus over the other before learning about their reward associations</a:t>
            </a:r>
          </a:p>
          <a:p>
            <a:pPr marL="800100" lvl="1" indent="-342900">
              <a:buFont typeface="Arial" panose="020B0604020202020204" pitchFamily="34" charset="0"/>
              <a:buChar char="•"/>
            </a:pPr>
            <a:endParaRPr lang="en-US" dirty="0"/>
          </a:p>
          <a:p>
            <a:pPr marL="342900" indent="-342900">
              <a:buFont typeface="+mj-lt"/>
              <a:buAutoNum type="arabicPeriod"/>
            </a:pPr>
            <a:r>
              <a:rPr lang="en-US" u="sng" dirty="0"/>
              <a:t>Probs</a:t>
            </a:r>
            <a:r>
              <a:rPr lang="en-US" dirty="0"/>
              <a:t>. This is an empty vector with dimensions [1, 500]. This is where we will store how likely each of the subject’s responses are.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4CA0E4-BB96-772A-4861-65B5F86306AD}"/>
                  </a:ext>
                </a:extLst>
              </p:cNvPr>
              <p:cNvSpPr txBox="1"/>
              <p:nvPr/>
            </p:nvSpPr>
            <p:spPr>
              <a:xfrm>
                <a:off x="6772148" y="234004"/>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9" name="TextBox 8">
                <a:extLst>
                  <a:ext uri="{FF2B5EF4-FFF2-40B4-BE49-F238E27FC236}">
                    <a16:creationId xmlns:a16="http://schemas.microsoft.com/office/drawing/2014/main" id="{274CA0E4-BB96-772A-4861-65B5F86306AD}"/>
                  </a:ext>
                </a:extLst>
              </p:cNvPr>
              <p:cNvSpPr txBox="1">
                <a:spLocks noRot="1" noChangeAspect="1" noMove="1" noResize="1" noEditPoints="1" noAdjustHandles="1" noChangeArrowheads="1" noChangeShapeType="1" noTextEdit="1"/>
              </p:cNvSpPr>
              <p:nvPr/>
            </p:nvSpPr>
            <p:spPr>
              <a:xfrm>
                <a:off x="6772148" y="234004"/>
                <a:ext cx="6099716"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163392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316992" y="4145280"/>
            <a:ext cx="5457776" cy="369332"/>
          </a:xfrm>
          <a:prstGeom prst="rect">
            <a:avLst/>
          </a:prstGeom>
          <a:noFill/>
        </p:spPr>
        <p:txBody>
          <a:bodyPr wrap="none" rtlCol="0">
            <a:spAutoFit/>
          </a:bodyPr>
          <a:lstStyle/>
          <a:p>
            <a:r>
              <a:rPr lang="en-US" dirty="0"/>
              <a:t>Now we get into the </a:t>
            </a:r>
            <a:r>
              <a:rPr lang="en-US" i="1" dirty="0"/>
              <a:t>real </a:t>
            </a:r>
            <a:r>
              <a:rPr lang="en-US" dirty="0"/>
              <a:t>meat of the likelihood function</a:t>
            </a:r>
          </a:p>
        </p:txBody>
      </p:sp>
    </p:spTree>
    <p:extLst>
      <p:ext uri="{BB962C8B-B14F-4D97-AF65-F5344CB8AC3E}">
        <p14:creationId xmlns:p14="http://schemas.microsoft.com/office/powerpoint/2010/main" val="17264961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4047744"/>
            <a:ext cx="5925311" cy="2031325"/>
          </a:xfrm>
          <a:prstGeom prst="rect">
            <a:avLst/>
          </a:prstGeom>
          <a:noFill/>
        </p:spPr>
        <p:txBody>
          <a:bodyPr wrap="square" rtlCol="0">
            <a:spAutoFit/>
          </a:bodyPr>
          <a:lstStyle/>
          <a:p>
            <a:r>
              <a:rPr lang="en-US" dirty="0"/>
              <a:t>This section of the function will </a:t>
            </a:r>
            <a:r>
              <a:rPr lang="en-US" b="1" dirty="0"/>
              <a:t>loop </a:t>
            </a:r>
            <a:r>
              <a:rPr lang="en-US" dirty="0"/>
              <a:t>through every subject’s choices and reward</a:t>
            </a:r>
          </a:p>
          <a:p>
            <a:endParaRPr lang="en-US" dirty="0"/>
          </a:p>
          <a:p>
            <a:r>
              <a:rPr lang="en-US" dirty="0"/>
              <a:t>On each trial: </a:t>
            </a:r>
          </a:p>
          <a:p>
            <a:pPr marL="285750" indent="-285750">
              <a:buFont typeface="Arial" panose="020B0604020202020204" pitchFamily="34" charset="0"/>
              <a:buChar char="•"/>
            </a:pPr>
            <a:r>
              <a:rPr lang="en-US" i="1" dirty="0"/>
              <a:t>t</a:t>
            </a:r>
            <a:r>
              <a:rPr lang="en-US" dirty="0"/>
              <a:t> will be the trial number (0,1,2,3,4…)</a:t>
            </a:r>
          </a:p>
          <a:p>
            <a:pPr marL="285750" indent="-285750">
              <a:buFont typeface="Arial" panose="020B0604020202020204" pitchFamily="34" charset="0"/>
              <a:buChar char="•"/>
            </a:pPr>
            <a:r>
              <a:rPr lang="en-US" i="1" dirty="0"/>
              <a:t>c </a:t>
            </a:r>
            <a:r>
              <a:rPr lang="en-US" dirty="0"/>
              <a:t>will be the subject’s choice on that trial (0, 1)</a:t>
            </a:r>
          </a:p>
          <a:p>
            <a:pPr marL="285750" indent="-285750">
              <a:buFont typeface="Arial" panose="020B0604020202020204" pitchFamily="34" charset="0"/>
              <a:buChar char="•"/>
            </a:pPr>
            <a:r>
              <a:rPr lang="en-US" i="1" dirty="0"/>
              <a:t>r </a:t>
            </a:r>
            <a:r>
              <a:rPr lang="en-US" dirty="0"/>
              <a:t>will be the reward earned on that trial</a:t>
            </a:r>
            <a:endParaRPr lang="en-US" i="1" dirty="0"/>
          </a:p>
        </p:txBody>
      </p:sp>
      <p:sp>
        <p:nvSpPr>
          <p:cNvPr id="5" name="Rectangle 4">
            <a:extLst>
              <a:ext uri="{FF2B5EF4-FFF2-40B4-BE49-F238E27FC236}">
                <a16:creationId xmlns:a16="http://schemas.microsoft.com/office/drawing/2014/main" id="{CDFA2B05-11CB-C58C-D3E6-3FF524A08180}"/>
              </a:ext>
            </a:extLst>
          </p:cNvPr>
          <p:cNvSpPr/>
          <p:nvPr/>
        </p:nvSpPr>
        <p:spPr>
          <a:xfrm>
            <a:off x="1243584" y="1614171"/>
            <a:ext cx="601065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DB497E4-462C-135F-349B-BC121A45C993}"/>
              </a:ext>
            </a:extLst>
          </p:cNvPr>
          <p:cNvCxnSpPr/>
          <p:nvPr/>
        </p:nvCxnSpPr>
        <p:spPr>
          <a:xfrm>
            <a:off x="1353312" y="2255520"/>
            <a:ext cx="475488" cy="0"/>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CAE5AF8-CD79-9D7C-9009-5D72E96449E3}"/>
              </a:ext>
            </a:extLst>
          </p:cNvPr>
          <p:cNvCxnSpPr>
            <a:cxnSpLocks/>
          </p:cNvCxnSpPr>
          <p:nvPr/>
        </p:nvCxnSpPr>
        <p:spPr>
          <a:xfrm>
            <a:off x="8671560" y="4242816"/>
            <a:ext cx="1200912" cy="0"/>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8A6AD3-31CB-0C25-E66C-51EC43449724}"/>
              </a:ext>
            </a:extLst>
          </p:cNvPr>
          <p:cNvSpPr txBox="1"/>
          <p:nvPr/>
        </p:nvSpPr>
        <p:spPr>
          <a:xfrm>
            <a:off x="7485888" y="4427482"/>
            <a:ext cx="3572256" cy="923330"/>
          </a:xfrm>
          <a:prstGeom prst="rect">
            <a:avLst/>
          </a:prstGeom>
          <a:noFill/>
        </p:spPr>
        <p:txBody>
          <a:bodyPr wrap="square" rtlCol="0">
            <a:spAutoFit/>
          </a:bodyPr>
          <a:lstStyle/>
          <a:p>
            <a:pPr algn="ctr"/>
            <a:r>
              <a:rPr lang="en-US" dirty="0"/>
              <a:t>A single loop will cycle through everything indented and then repeat with new </a:t>
            </a:r>
            <a:r>
              <a:rPr lang="en-US" dirty="0" err="1"/>
              <a:t>t,c,r</a:t>
            </a:r>
            <a:r>
              <a:rPr lang="en-US" dirty="0"/>
              <a:t> values.</a:t>
            </a:r>
          </a:p>
        </p:txBody>
      </p:sp>
    </p:spTree>
    <p:extLst>
      <p:ext uri="{BB962C8B-B14F-4D97-AF65-F5344CB8AC3E}">
        <p14:creationId xmlns:p14="http://schemas.microsoft.com/office/powerpoint/2010/main" val="1966714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1754326"/>
          </a:xfrm>
          <a:prstGeom prst="rect">
            <a:avLst/>
          </a:prstGeom>
          <a:noFill/>
        </p:spPr>
        <p:txBody>
          <a:bodyPr wrap="square" rtlCol="0">
            <a:spAutoFit/>
          </a:bodyPr>
          <a:lstStyle/>
          <a:p>
            <a:r>
              <a:rPr lang="en-US" dirty="0"/>
              <a:t>We then use our </a:t>
            </a:r>
            <a:r>
              <a:rPr lang="en-US" dirty="0" err="1"/>
              <a:t>softmax</a:t>
            </a:r>
            <a:r>
              <a:rPr lang="en-US" dirty="0"/>
              <a:t> rule to compute the likelihood of each choice according to </a:t>
            </a:r>
            <a:r>
              <a:rPr lang="en-US" b="1" dirty="0"/>
              <a:t>beta, </a:t>
            </a:r>
            <a:r>
              <a:rPr lang="en-US" dirty="0"/>
              <a:t>our </a:t>
            </a:r>
            <a:r>
              <a:rPr lang="en-US" b="1" dirty="0"/>
              <a:t>V </a:t>
            </a:r>
            <a:r>
              <a:rPr lang="en-US" dirty="0"/>
              <a:t>values so far, and the </a:t>
            </a:r>
            <a:r>
              <a:rPr lang="en-US" b="1" dirty="0"/>
              <a:t>choice </a:t>
            </a:r>
            <a:r>
              <a:rPr lang="en-US" dirty="0"/>
              <a:t>(c) the subject made</a:t>
            </a:r>
          </a:p>
          <a:p>
            <a:endParaRPr lang="en-US" i="1" dirty="0"/>
          </a:p>
          <a:p>
            <a:r>
              <a:rPr lang="en-US" dirty="0" err="1"/>
              <a:t>softmax</a:t>
            </a:r>
            <a:r>
              <a:rPr lang="en-US" dirty="0"/>
              <a:t>(beta, V) will return two values: the probabilities of each response. For example:</a:t>
            </a:r>
          </a:p>
          <a:p>
            <a:endParaRPr lang="en-US" dirty="0"/>
          </a:p>
          <a:p>
            <a:pPr algn="ctr"/>
            <a:r>
              <a:rPr lang="en-US" dirty="0" err="1"/>
              <a:t>softmax</a:t>
            </a:r>
            <a:r>
              <a:rPr lang="en-US" dirty="0"/>
              <a:t>(1, [0,0]) </a:t>
            </a:r>
            <a:r>
              <a:rPr lang="en-US" dirty="0">
                <a:sym typeface="Wingdings" pitchFamily="2" charset="2"/>
              </a:rPr>
              <a:t> [0.5, 0.5]</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731264" y="2340008"/>
            <a:ext cx="393801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7D6B5A-A317-527C-34B9-90E025062D06}"/>
                  </a:ext>
                </a:extLst>
              </p:cNvPr>
              <p:cNvSpPr txBox="1"/>
              <p:nvPr/>
            </p:nvSpPr>
            <p:spPr>
              <a:xfrm>
                <a:off x="7132320" y="128113"/>
                <a:ext cx="6096000" cy="67223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𝑃</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𝐶h𝑜𝑜𝑠𝑒</m:t>
                          </m:r>
                          <m:r>
                            <a:rPr lang="en-CA" sz="1800" b="0" i="1" smtClean="0">
                              <a:latin typeface="Cambria Math" panose="02040503050406030204" pitchFamily="18" charset="0"/>
                            </a:rPr>
                            <m:t> </m:t>
                          </m:r>
                          <m:r>
                            <a:rPr lang="en-CA" sz="1800" b="0" i="1" smtClean="0">
                              <a:latin typeface="Cambria Math" panose="02040503050406030204" pitchFamily="18" charset="0"/>
                            </a:rPr>
                            <m:t>𝑆𝑞𝑢𝑎𝑟𝑒</m:t>
                          </m:r>
                        </m:e>
                      </m:d>
                      <m:r>
                        <a:rPr lang="en-CA" sz="1800" b="0" i="1" smtClean="0">
                          <a:latin typeface="Cambria Math" panose="02040503050406030204" pitchFamily="18" charset="0"/>
                        </a:rPr>
                        <m:t>=</m:t>
                      </m:r>
                      <m:f>
                        <m:fPr>
                          <m:ctrlPr>
                            <a:rPr lang="en-CA" sz="1800" b="0" i="1" smtClean="0">
                              <a:latin typeface="Cambria Math" panose="02040503050406030204" pitchFamily="18" charset="0"/>
                            </a:rPr>
                          </m:ctrlPr>
                        </m:fPr>
                        <m:num>
                          <m:func>
                            <m:funcPr>
                              <m:ctrlPr>
                                <a:rPr lang="en-CA" sz="1800" b="0" i="1" smtClean="0">
                                  <a:latin typeface="Cambria Math" panose="02040503050406030204" pitchFamily="18" charset="0"/>
                                </a:rPr>
                              </m:ctrlPr>
                            </m:funcPr>
                            <m:fName>
                              <m:r>
                                <m:rPr>
                                  <m:sty m:val="p"/>
                                </m:rPr>
                                <a:rPr lang="en-CA" sz="1800" b="0" i="0" smtClean="0">
                                  <a:latin typeface="Cambria Math" panose="02040503050406030204" pitchFamily="18" charset="0"/>
                                </a:rPr>
                                <m:t>exp</m:t>
                              </m:r>
                            </m:fName>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𝑠𝑞𝑢𝑎𝑟𝑒</m:t>
                                  </m:r>
                                </m:sub>
                              </m:sSub>
                            </m:e>
                          </m:func>
                        </m:num>
                        <m:den>
                          <m:nary>
                            <m:naryPr>
                              <m:chr m:val="∑"/>
                              <m:subHide m:val="on"/>
                              <m:supHide m:val="on"/>
                              <m:ctrlPr>
                                <a:rPr lang="en-CA" sz="1800" b="0" i="1" smtClean="0">
                                  <a:latin typeface="Cambria Math" panose="02040503050406030204" pitchFamily="18" charset="0"/>
                                </a:rPr>
                              </m:ctrlPr>
                            </m:naryPr>
                            <m:sub/>
                            <m:sup/>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𝑖</m:t>
                                  </m:r>
                                </m:sub>
                              </m:sSub>
                            </m:e>
                          </m:nary>
                        </m:den>
                      </m:f>
                    </m:oMath>
                  </m:oMathPara>
                </a14:m>
                <a:endParaRPr lang="en-US" sz="1800" dirty="0"/>
              </a:p>
            </p:txBody>
          </p:sp>
        </mc:Choice>
        <mc:Fallback xmlns="">
          <p:sp>
            <p:nvSpPr>
              <p:cNvPr id="8" name="TextBox 7">
                <a:extLst>
                  <a:ext uri="{FF2B5EF4-FFF2-40B4-BE49-F238E27FC236}">
                    <a16:creationId xmlns:a16="http://schemas.microsoft.com/office/drawing/2014/main" id="{1E7D6B5A-A317-527C-34B9-90E025062D06}"/>
                  </a:ext>
                </a:extLst>
              </p:cNvPr>
              <p:cNvSpPr txBox="1">
                <a:spLocks noRot="1" noChangeAspect="1" noMove="1" noResize="1" noEditPoints="1" noAdjustHandles="1" noChangeArrowheads="1" noChangeShapeType="1" noTextEdit="1"/>
              </p:cNvSpPr>
              <p:nvPr/>
            </p:nvSpPr>
            <p:spPr>
              <a:xfrm>
                <a:off x="7132320" y="128113"/>
                <a:ext cx="6096000" cy="672235"/>
              </a:xfrm>
              <a:prstGeom prst="rect">
                <a:avLst/>
              </a:prstGeom>
              <a:blipFill>
                <a:blip r:embed="rId3"/>
                <a:stretch>
                  <a:fillRect t="-18868" b="-96226"/>
                </a:stretch>
              </a:blipFill>
            </p:spPr>
            <p:txBody>
              <a:bodyPr/>
              <a:lstStyle/>
              <a:p>
                <a:r>
                  <a:rPr lang="en-US">
                    <a:noFill/>
                  </a:rPr>
                  <a:t> </a:t>
                </a:r>
              </a:p>
            </p:txBody>
          </p:sp>
        </mc:Fallback>
      </mc:AlternateContent>
    </p:spTree>
    <p:extLst>
      <p:ext uri="{BB962C8B-B14F-4D97-AF65-F5344CB8AC3E}">
        <p14:creationId xmlns:p14="http://schemas.microsoft.com/office/powerpoint/2010/main" val="3748672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2862322"/>
          </a:xfrm>
          <a:prstGeom prst="rect">
            <a:avLst/>
          </a:prstGeom>
          <a:noFill/>
        </p:spPr>
        <p:txBody>
          <a:bodyPr wrap="square" rtlCol="0">
            <a:spAutoFit/>
          </a:bodyPr>
          <a:lstStyle/>
          <a:p>
            <a:r>
              <a:rPr lang="en-US" dirty="0"/>
              <a:t>We then use our </a:t>
            </a:r>
            <a:r>
              <a:rPr lang="en-US" dirty="0" err="1"/>
              <a:t>softmax</a:t>
            </a:r>
            <a:r>
              <a:rPr lang="en-US" dirty="0"/>
              <a:t> rule to compute the likelihood of each choice according to </a:t>
            </a:r>
            <a:r>
              <a:rPr lang="en-US" b="1" dirty="0"/>
              <a:t>beta, </a:t>
            </a:r>
            <a:r>
              <a:rPr lang="en-US" dirty="0"/>
              <a:t>our </a:t>
            </a:r>
            <a:r>
              <a:rPr lang="en-US" b="1" dirty="0"/>
              <a:t>V </a:t>
            </a:r>
            <a:r>
              <a:rPr lang="en-US" dirty="0"/>
              <a:t>values so far, and the </a:t>
            </a:r>
            <a:r>
              <a:rPr lang="en-US" b="1" dirty="0"/>
              <a:t>choice </a:t>
            </a:r>
            <a:r>
              <a:rPr lang="en-US" dirty="0"/>
              <a:t>(c) the subject made</a:t>
            </a:r>
          </a:p>
          <a:p>
            <a:endParaRPr lang="en-US" i="1" dirty="0"/>
          </a:p>
          <a:p>
            <a:r>
              <a:rPr lang="en-US" dirty="0" err="1"/>
              <a:t>softmax</a:t>
            </a:r>
            <a:r>
              <a:rPr lang="en-US" dirty="0"/>
              <a:t>(beta, V) will return two values: the probabilities of each response. For example:</a:t>
            </a:r>
          </a:p>
          <a:p>
            <a:endParaRPr lang="en-US" dirty="0"/>
          </a:p>
          <a:p>
            <a:pPr algn="ctr"/>
            <a:r>
              <a:rPr lang="en-US" dirty="0" err="1"/>
              <a:t>softmax</a:t>
            </a:r>
            <a:r>
              <a:rPr lang="en-US" dirty="0"/>
              <a:t>(1, [0.1,0]) </a:t>
            </a:r>
            <a:r>
              <a:rPr lang="en-US" dirty="0">
                <a:sym typeface="Wingdings" pitchFamily="2" charset="2"/>
              </a:rPr>
              <a:t> [0.52, 0.48]</a:t>
            </a:r>
          </a:p>
          <a:p>
            <a:pPr algn="ctr"/>
            <a:endParaRPr lang="en-US" dirty="0">
              <a:sym typeface="Wingdings" pitchFamily="2" charset="2"/>
            </a:endParaRPr>
          </a:p>
          <a:p>
            <a:r>
              <a:rPr lang="en-US" dirty="0">
                <a:sym typeface="Wingdings" pitchFamily="2" charset="2"/>
              </a:rPr>
              <a:t>We then select only the probability corresponding to the </a:t>
            </a:r>
            <a:r>
              <a:rPr lang="en-US" b="1" dirty="0">
                <a:sym typeface="Wingdings" pitchFamily="2" charset="2"/>
              </a:rPr>
              <a:t>subject’s choice</a:t>
            </a:r>
            <a:r>
              <a:rPr lang="en-US" dirty="0">
                <a:sym typeface="Wingdings" pitchFamily="2" charset="2"/>
              </a:rPr>
              <a:t>, c (e.g., c = 0): </a:t>
            </a:r>
          </a:p>
          <a:p>
            <a:pPr algn="ctr"/>
            <a:endParaRPr lang="en-US" dirty="0">
              <a:sym typeface="Wingdings" pitchFamily="2" charset="2"/>
            </a:endParaRPr>
          </a:p>
          <a:p>
            <a:pPr algn="ctr"/>
            <a:r>
              <a:rPr lang="en-US" dirty="0">
                <a:sym typeface="Wingdings" pitchFamily="2" charset="2"/>
              </a:rPr>
              <a:t>[0.52, 0.48][0]  [0.52]</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731264" y="2340008"/>
            <a:ext cx="393801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7D6B5A-A317-527C-34B9-90E025062D06}"/>
                  </a:ext>
                </a:extLst>
              </p:cNvPr>
              <p:cNvSpPr txBox="1"/>
              <p:nvPr/>
            </p:nvSpPr>
            <p:spPr>
              <a:xfrm>
                <a:off x="7132320" y="128113"/>
                <a:ext cx="6096000" cy="67223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𝑃</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𝐶h𝑜𝑜𝑠𝑒</m:t>
                          </m:r>
                          <m:r>
                            <a:rPr lang="en-CA" sz="1800" b="0" i="1" smtClean="0">
                              <a:latin typeface="Cambria Math" panose="02040503050406030204" pitchFamily="18" charset="0"/>
                            </a:rPr>
                            <m:t> </m:t>
                          </m:r>
                          <m:r>
                            <a:rPr lang="en-CA" sz="1800" b="0" i="1" smtClean="0">
                              <a:latin typeface="Cambria Math" panose="02040503050406030204" pitchFamily="18" charset="0"/>
                            </a:rPr>
                            <m:t>𝑆𝑞𝑢𝑎𝑟𝑒</m:t>
                          </m:r>
                        </m:e>
                      </m:d>
                      <m:r>
                        <a:rPr lang="en-CA" sz="1800" b="0" i="1" smtClean="0">
                          <a:latin typeface="Cambria Math" panose="02040503050406030204" pitchFamily="18" charset="0"/>
                        </a:rPr>
                        <m:t>=</m:t>
                      </m:r>
                      <m:f>
                        <m:fPr>
                          <m:ctrlPr>
                            <a:rPr lang="en-CA" sz="1800" b="0" i="1" smtClean="0">
                              <a:latin typeface="Cambria Math" panose="02040503050406030204" pitchFamily="18" charset="0"/>
                            </a:rPr>
                          </m:ctrlPr>
                        </m:fPr>
                        <m:num>
                          <m:func>
                            <m:funcPr>
                              <m:ctrlPr>
                                <a:rPr lang="en-CA" sz="1800" b="0" i="1" smtClean="0">
                                  <a:latin typeface="Cambria Math" panose="02040503050406030204" pitchFamily="18" charset="0"/>
                                </a:rPr>
                              </m:ctrlPr>
                            </m:funcPr>
                            <m:fName>
                              <m:r>
                                <m:rPr>
                                  <m:sty m:val="p"/>
                                </m:rPr>
                                <a:rPr lang="en-CA" sz="1800" b="0" i="0" smtClean="0">
                                  <a:latin typeface="Cambria Math" panose="02040503050406030204" pitchFamily="18" charset="0"/>
                                </a:rPr>
                                <m:t>exp</m:t>
                              </m:r>
                            </m:fName>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𝑠𝑞𝑢𝑎𝑟𝑒</m:t>
                                  </m:r>
                                </m:sub>
                              </m:sSub>
                            </m:e>
                          </m:func>
                        </m:num>
                        <m:den>
                          <m:nary>
                            <m:naryPr>
                              <m:chr m:val="∑"/>
                              <m:subHide m:val="on"/>
                              <m:supHide m:val="on"/>
                              <m:ctrlPr>
                                <a:rPr lang="en-CA" sz="1800" b="0" i="1" smtClean="0">
                                  <a:latin typeface="Cambria Math" panose="02040503050406030204" pitchFamily="18" charset="0"/>
                                </a:rPr>
                              </m:ctrlPr>
                            </m:naryPr>
                            <m:sub/>
                            <m:sup/>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𝑖</m:t>
                                  </m:r>
                                </m:sub>
                              </m:sSub>
                            </m:e>
                          </m:nary>
                        </m:den>
                      </m:f>
                    </m:oMath>
                  </m:oMathPara>
                </a14:m>
                <a:endParaRPr lang="en-US" sz="1800" dirty="0"/>
              </a:p>
            </p:txBody>
          </p:sp>
        </mc:Choice>
        <mc:Fallback xmlns="">
          <p:sp>
            <p:nvSpPr>
              <p:cNvPr id="8" name="TextBox 7">
                <a:extLst>
                  <a:ext uri="{FF2B5EF4-FFF2-40B4-BE49-F238E27FC236}">
                    <a16:creationId xmlns:a16="http://schemas.microsoft.com/office/drawing/2014/main" id="{1E7D6B5A-A317-527C-34B9-90E025062D06}"/>
                  </a:ext>
                </a:extLst>
              </p:cNvPr>
              <p:cNvSpPr txBox="1">
                <a:spLocks noRot="1" noChangeAspect="1" noMove="1" noResize="1" noEditPoints="1" noAdjustHandles="1" noChangeArrowheads="1" noChangeShapeType="1" noTextEdit="1"/>
              </p:cNvSpPr>
              <p:nvPr/>
            </p:nvSpPr>
            <p:spPr>
              <a:xfrm>
                <a:off x="7132320" y="128113"/>
                <a:ext cx="6096000" cy="672235"/>
              </a:xfrm>
              <a:prstGeom prst="rect">
                <a:avLst/>
              </a:prstGeom>
              <a:blipFill>
                <a:blip r:embed="rId3"/>
                <a:stretch>
                  <a:fillRect t="-18868" b="-9622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3E1754A-B12D-326B-613F-7E9E0C8DD92D}"/>
              </a:ext>
            </a:extLst>
          </p:cNvPr>
          <p:cNvSpPr/>
          <p:nvPr/>
        </p:nvSpPr>
        <p:spPr>
          <a:xfrm>
            <a:off x="5108448" y="2340009"/>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045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2031325"/>
          </a:xfrm>
          <a:prstGeom prst="rect">
            <a:avLst/>
          </a:prstGeom>
          <a:noFill/>
        </p:spPr>
        <p:txBody>
          <a:bodyPr wrap="square" rtlCol="0">
            <a:spAutoFit/>
          </a:bodyPr>
          <a:lstStyle/>
          <a:p>
            <a:r>
              <a:rPr lang="en-US" dirty="0">
                <a:sym typeface="Wingdings" pitchFamily="2" charset="2"/>
              </a:rPr>
              <a:t>We then select only the probability corresponding to the </a:t>
            </a:r>
            <a:r>
              <a:rPr lang="en-US" b="1" dirty="0">
                <a:sym typeface="Wingdings" pitchFamily="2" charset="2"/>
              </a:rPr>
              <a:t>subject’s choice</a:t>
            </a:r>
            <a:r>
              <a:rPr lang="en-US" dirty="0">
                <a:sym typeface="Wingdings" pitchFamily="2" charset="2"/>
              </a:rPr>
              <a:t>, c (e.g., c = 0): </a:t>
            </a:r>
          </a:p>
          <a:p>
            <a:pPr algn="ctr"/>
            <a:endParaRPr lang="en-US" dirty="0">
              <a:sym typeface="Wingdings" pitchFamily="2" charset="2"/>
            </a:endParaRPr>
          </a:p>
          <a:p>
            <a:pPr algn="ctr"/>
            <a:r>
              <a:rPr lang="en-US" dirty="0">
                <a:sym typeface="Wingdings" pitchFamily="2" charset="2"/>
              </a:rPr>
              <a:t>[0.52, 0.48][0]  [0.52]</a:t>
            </a:r>
          </a:p>
          <a:p>
            <a:pPr algn="ctr"/>
            <a:endParaRPr lang="en-US" dirty="0">
              <a:sym typeface="Wingdings" pitchFamily="2" charset="2"/>
            </a:endParaRPr>
          </a:p>
          <a:p>
            <a:r>
              <a:rPr lang="en-US" dirty="0">
                <a:sym typeface="Wingdings" pitchFamily="2" charset="2"/>
              </a:rPr>
              <a:t>In this example, 0.52 corresponds to </a:t>
            </a:r>
            <a:r>
              <a:rPr lang="en-US" b="1" dirty="0">
                <a:sym typeface="Wingdings" pitchFamily="2" charset="2"/>
              </a:rPr>
              <a:t>the model-predicted probability that a subject made that response</a:t>
            </a:r>
            <a:endParaRPr lang="en-US" dirty="0">
              <a:sym typeface="Wingdings" pitchFamily="2" charset="2"/>
            </a:endParaRPr>
          </a:p>
          <a:p>
            <a:r>
              <a:rPr lang="en-US" dirty="0"/>
              <a:t>This number should be as </a:t>
            </a:r>
            <a:r>
              <a:rPr lang="en-US" u="sng" dirty="0"/>
              <a:t>large as possible</a:t>
            </a:r>
            <a:r>
              <a:rPr lang="en-US" dirty="0"/>
              <a:t>, i.e., the chosen parameters should aim to maximize the likelihood of observing the response that a subject actually gave (keep this in mind for later)</a:t>
            </a:r>
          </a:p>
        </p:txBody>
      </p:sp>
      <p:sp>
        <p:nvSpPr>
          <p:cNvPr id="5" name="Rectangle 4">
            <a:extLst>
              <a:ext uri="{FF2B5EF4-FFF2-40B4-BE49-F238E27FC236}">
                <a16:creationId xmlns:a16="http://schemas.microsoft.com/office/drawing/2014/main" id="{CDFA2B05-11CB-C58C-D3E6-3FF524A08180}"/>
              </a:ext>
            </a:extLst>
          </p:cNvPr>
          <p:cNvSpPr/>
          <p:nvPr/>
        </p:nvSpPr>
        <p:spPr>
          <a:xfrm>
            <a:off x="1731264" y="2340008"/>
            <a:ext cx="3938016" cy="3121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7D6B5A-A317-527C-34B9-90E025062D06}"/>
                  </a:ext>
                </a:extLst>
              </p:cNvPr>
              <p:cNvSpPr txBox="1"/>
              <p:nvPr/>
            </p:nvSpPr>
            <p:spPr>
              <a:xfrm>
                <a:off x="7132320" y="128113"/>
                <a:ext cx="6096000" cy="67223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𝑃</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𝐶h𝑜𝑜𝑠𝑒</m:t>
                          </m:r>
                          <m:r>
                            <a:rPr lang="en-CA" sz="1800" b="0" i="1" smtClean="0">
                              <a:latin typeface="Cambria Math" panose="02040503050406030204" pitchFamily="18" charset="0"/>
                            </a:rPr>
                            <m:t> </m:t>
                          </m:r>
                          <m:r>
                            <a:rPr lang="en-CA" sz="1800" b="0" i="1" smtClean="0">
                              <a:latin typeface="Cambria Math" panose="02040503050406030204" pitchFamily="18" charset="0"/>
                            </a:rPr>
                            <m:t>𝑆𝑞𝑢𝑎𝑟𝑒</m:t>
                          </m:r>
                        </m:e>
                      </m:d>
                      <m:r>
                        <a:rPr lang="en-CA" sz="1800" b="0" i="1" smtClean="0">
                          <a:latin typeface="Cambria Math" panose="02040503050406030204" pitchFamily="18" charset="0"/>
                        </a:rPr>
                        <m:t>=</m:t>
                      </m:r>
                      <m:f>
                        <m:fPr>
                          <m:ctrlPr>
                            <a:rPr lang="en-CA" sz="1800" b="0" i="1" smtClean="0">
                              <a:latin typeface="Cambria Math" panose="02040503050406030204" pitchFamily="18" charset="0"/>
                            </a:rPr>
                          </m:ctrlPr>
                        </m:fPr>
                        <m:num>
                          <m:func>
                            <m:funcPr>
                              <m:ctrlPr>
                                <a:rPr lang="en-CA" sz="1800" b="0" i="1" smtClean="0">
                                  <a:latin typeface="Cambria Math" panose="02040503050406030204" pitchFamily="18" charset="0"/>
                                </a:rPr>
                              </m:ctrlPr>
                            </m:funcPr>
                            <m:fName>
                              <m:r>
                                <m:rPr>
                                  <m:sty m:val="p"/>
                                </m:rPr>
                                <a:rPr lang="en-CA" sz="1800" b="0" i="0" smtClean="0">
                                  <a:latin typeface="Cambria Math" panose="02040503050406030204" pitchFamily="18" charset="0"/>
                                </a:rPr>
                                <m:t>exp</m:t>
                              </m:r>
                            </m:fName>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𝑠𝑞𝑢𝑎𝑟𝑒</m:t>
                                  </m:r>
                                </m:sub>
                              </m:sSub>
                            </m:e>
                          </m:func>
                        </m:num>
                        <m:den>
                          <m:nary>
                            <m:naryPr>
                              <m:chr m:val="∑"/>
                              <m:subHide m:val="on"/>
                              <m:supHide m:val="on"/>
                              <m:ctrlPr>
                                <a:rPr lang="en-CA" sz="1800" b="0" i="1" smtClean="0">
                                  <a:latin typeface="Cambria Math" panose="02040503050406030204" pitchFamily="18" charset="0"/>
                                </a:rPr>
                              </m:ctrlPr>
                            </m:naryPr>
                            <m:sub/>
                            <m:sup/>
                            <m:e>
                              <m:r>
                                <a:rPr lang="en-CA" sz="1800" b="0" i="1" smtClean="0">
                                  <a:latin typeface="Cambria Math" panose="02040503050406030204" pitchFamily="18" charset="0"/>
                                </a:rPr>
                                <m:t>𝛽</m:t>
                              </m:r>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𝑉</m:t>
                                  </m:r>
                                </m:e>
                                <m:sub>
                                  <m:r>
                                    <a:rPr lang="en-CA" sz="1800" b="0" i="1" smtClean="0">
                                      <a:latin typeface="Cambria Math" panose="02040503050406030204" pitchFamily="18" charset="0"/>
                                    </a:rPr>
                                    <m:t>𝑖</m:t>
                                  </m:r>
                                </m:sub>
                              </m:sSub>
                            </m:e>
                          </m:nary>
                        </m:den>
                      </m:f>
                    </m:oMath>
                  </m:oMathPara>
                </a14:m>
                <a:endParaRPr lang="en-US" sz="1800" dirty="0"/>
              </a:p>
            </p:txBody>
          </p:sp>
        </mc:Choice>
        <mc:Fallback xmlns="">
          <p:sp>
            <p:nvSpPr>
              <p:cNvPr id="8" name="TextBox 7">
                <a:extLst>
                  <a:ext uri="{FF2B5EF4-FFF2-40B4-BE49-F238E27FC236}">
                    <a16:creationId xmlns:a16="http://schemas.microsoft.com/office/drawing/2014/main" id="{1E7D6B5A-A317-527C-34B9-90E025062D06}"/>
                  </a:ext>
                </a:extLst>
              </p:cNvPr>
              <p:cNvSpPr txBox="1">
                <a:spLocks noRot="1" noChangeAspect="1" noMove="1" noResize="1" noEditPoints="1" noAdjustHandles="1" noChangeArrowheads="1" noChangeShapeType="1" noTextEdit="1"/>
              </p:cNvSpPr>
              <p:nvPr/>
            </p:nvSpPr>
            <p:spPr>
              <a:xfrm>
                <a:off x="7132320" y="128113"/>
                <a:ext cx="6096000" cy="672235"/>
              </a:xfrm>
              <a:prstGeom prst="rect">
                <a:avLst/>
              </a:prstGeom>
              <a:blipFill>
                <a:blip r:embed="rId3"/>
                <a:stretch>
                  <a:fillRect t="-18868" b="-9622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3E1754A-B12D-326B-613F-7E9E0C8DD92D}"/>
              </a:ext>
            </a:extLst>
          </p:cNvPr>
          <p:cNvSpPr/>
          <p:nvPr/>
        </p:nvSpPr>
        <p:spPr>
          <a:xfrm>
            <a:off x="5108448" y="2340009"/>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163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646331"/>
          </a:xfrm>
          <a:prstGeom prst="rect">
            <a:avLst/>
          </a:prstGeom>
          <a:noFill/>
        </p:spPr>
        <p:txBody>
          <a:bodyPr wrap="square" rtlCol="0">
            <a:spAutoFit/>
          </a:bodyPr>
          <a:lstStyle/>
          <a:p>
            <a:r>
              <a:rPr lang="en-US" dirty="0">
                <a:sym typeface="Wingdings" pitchFamily="2" charset="2"/>
              </a:rPr>
              <a:t>We then update V according to the RW rule. This is a pretty straightforward translation of the equation to code.</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673391" y="2999179"/>
            <a:ext cx="3938016" cy="6144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47DEE9-B202-CEFE-262C-CE967AA2ACBC}"/>
                  </a:ext>
                </a:extLst>
              </p:cNvPr>
              <p:cNvSpPr txBox="1"/>
              <p:nvPr/>
            </p:nvSpPr>
            <p:spPr>
              <a:xfrm>
                <a:off x="6760573" y="158651"/>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7" name="TextBox 6">
                <a:extLst>
                  <a:ext uri="{FF2B5EF4-FFF2-40B4-BE49-F238E27FC236}">
                    <a16:creationId xmlns:a16="http://schemas.microsoft.com/office/drawing/2014/main" id="{0D47DEE9-B202-CEFE-262C-CE967AA2ACBC}"/>
                  </a:ext>
                </a:extLst>
              </p:cNvPr>
              <p:cNvSpPr txBox="1">
                <a:spLocks noRot="1" noChangeAspect="1" noMove="1" noResize="1" noEditPoints="1" noAdjustHandles="1" noChangeArrowheads="1" noChangeShapeType="1" noTextEdit="1"/>
              </p:cNvSpPr>
              <p:nvPr/>
            </p:nvSpPr>
            <p:spPr>
              <a:xfrm>
                <a:off x="6760573" y="158651"/>
                <a:ext cx="6099716"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2063661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descr="A screen shot of a computer program&#10;&#10;Description automatically generated">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t="67721" b="9394"/>
          <a:stretch/>
        </p:blipFill>
        <p:spPr>
          <a:xfrm>
            <a:off x="838200" y="1614171"/>
            <a:ext cx="9138530" cy="1999488"/>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9" y="3978294"/>
            <a:ext cx="9936479" cy="1477328"/>
          </a:xfrm>
          <a:prstGeom prst="rect">
            <a:avLst/>
          </a:prstGeom>
          <a:noFill/>
        </p:spPr>
        <p:txBody>
          <a:bodyPr wrap="square" rtlCol="0">
            <a:spAutoFit/>
          </a:bodyPr>
          <a:lstStyle/>
          <a:p>
            <a:r>
              <a:rPr lang="en-US" dirty="0">
                <a:sym typeface="Wingdings" pitchFamily="2" charset="2"/>
              </a:rPr>
              <a:t>We then update V according to the RW rule. This is a pretty straightforward translation of the equation to code.</a:t>
            </a:r>
          </a:p>
          <a:p>
            <a:endParaRPr lang="en-US" dirty="0">
              <a:sym typeface="Wingdings" pitchFamily="2" charset="2"/>
            </a:endParaRPr>
          </a:p>
          <a:p>
            <a:r>
              <a:rPr lang="en-US" dirty="0">
                <a:sym typeface="Wingdings" pitchFamily="2" charset="2"/>
              </a:rPr>
              <a:t>Note: we only update the value </a:t>
            </a:r>
            <a:r>
              <a:rPr lang="en-US" b="1" dirty="0">
                <a:sym typeface="Wingdings" pitchFamily="2" charset="2"/>
              </a:rPr>
              <a:t>of the stimulus that the subject actually chose</a:t>
            </a:r>
            <a:r>
              <a:rPr lang="en-US" dirty="0">
                <a:sym typeface="Wingdings" pitchFamily="2" charset="2"/>
              </a:rPr>
              <a:t>. The value of the other stimulus, implicitly, remains unchanged. </a:t>
            </a:r>
            <a:endParaRPr lang="en-US" dirty="0"/>
          </a:p>
        </p:txBody>
      </p:sp>
      <p:sp>
        <p:nvSpPr>
          <p:cNvPr id="5" name="Rectangle 4">
            <a:extLst>
              <a:ext uri="{FF2B5EF4-FFF2-40B4-BE49-F238E27FC236}">
                <a16:creationId xmlns:a16="http://schemas.microsoft.com/office/drawing/2014/main" id="{CDFA2B05-11CB-C58C-D3E6-3FF524A08180}"/>
              </a:ext>
            </a:extLst>
          </p:cNvPr>
          <p:cNvSpPr/>
          <p:nvPr/>
        </p:nvSpPr>
        <p:spPr>
          <a:xfrm>
            <a:off x="1673391" y="2999179"/>
            <a:ext cx="3938016" cy="6144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47DEE9-B202-CEFE-262C-CE967AA2ACBC}"/>
                  </a:ext>
                </a:extLst>
              </p:cNvPr>
              <p:cNvSpPr txBox="1"/>
              <p:nvPr/>
            </p:nvSpPr>
            <p:spPr>
              <a:xfrm>
                <a:off x="6760573" y="158651"/>
                <a:ext cx="609971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𝑟</m:t>
                          </m:r>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r>
                            <a:rPr lang="en-CA" sz="2400" i="1">
                              <a:latin typeface="Cambria Math" panose="02040503050406030204" pitchFamily="18" charset="0"/>
                            </a:rPr>
                            <m:t>+1</m:t>
                          </m:r>
                        </m:sub>
                      </m:sSub>
                      <m:r>
                        <a:rPr lang="en-CA" sz="2400" i="1">
                          <a:latin typeface="Cambria Math" panose="02040503050406030204" pitchFamily="18" charset="0"/>
                        </a:rPr>
                        <m:t>=</m:t>
                      </m:r>
                      <m:r>
                        <a:rPr lang="en-CA" sz="2400" i="1">
                          <a:latin typeface="Cambria Math" panose="02040503050406030204" pitchFamily="18" charset="0"/>
                        </a:rPr>
                        <m:t>𝑉</m:t>
                      </m:r>
                      <m:sSub>
                        <m:sSubPr>
                          <m:ctrlPr>
                            <a:rPr lang="en-CA" sz="2400" i="1">
                              <a:latin typeface="Cambria Math" panose="02040503050406030204" pitchFamily="18" charset="0"/>
                            </a:rPr>
                          </m:ctrlPr>
                        </m:sSubPr>
                        <m:e>
                          <m:d>
                            <m:dPr>
                              <m:ctrlPr>
                                <a:rPr lang="en-CA" sz="2400" i="1">
                                  <a:latin typeface="Cambria Math" panose="02040503050406030204" pitchFamily="18" charset="0"/>
                                </a:rPr>
                              </m:ctrlPr>
                            </m:dPr>
                            <m:e>
                              <m:r>
                                <a:rPr lang="en-CA" sz="2400" i="1">
                                  <a:latin typeface="Cambria Math" panose="02040503050406030204" pitchFamily="18" charset="0"/>
                                </a:rPr>
                                <m:t>𝑠</m:t>
                              </m:r>
                            </m:e>
                          </m:d>
                        </m:e>
                        <m:sub>
                          <m:r>
                            <a:rPr lang="en-CA" sz="2400" i="1">
                              <a:latin typeface="Cambria Math" panose="02040503050406030204" pitchFamily="18" charset="0"/>
                            </a:rPr>
                            <m:t>𝑡</m:t>
                          </m:r>
                        </m:sub>
                      </m:sSub>
                      <m:r>
                        <a:rPr lang="en-CA" sz="2400" i="1">
                          <a:latin typeface="Cambria Math" panose="02040503050406030204" pitchFamily="18" charset="0"/>
                        </a:rPr>
                        <m:t>+</m:t>
                      </m:r>
                      <m:r>
                        <a:rPr lang="en-CA" sz="2400" i="1">
                          <a:latin typeface="Cambria Math" panose="02040503050406030204" pitchFamily="18" charset="0"/>
                        </a:rPr>
                        <m:t>𝛼</m:t>
                      </m:r>
                      <m:r>
                        <a:rPr lang="en-CA" sz="2400" i="1">
                          <a:latin typeface="Cambria Math" panose="02040503050406030204" pitchFamily="18" charset="0"/>
                        </a:rPr>
                        <m:t> ∙ </m:t>
                      </m:r>
                      <m:sSub>
                        <m:sSubPr>
                          <m:ctrlPr>
                            <a:rPr lang="en-CA" sz="2400" i="1">
                              <a:latin typeface="Cambria Math" panose="02040503050406030204" pitchFamily="18" charset="0"/>
                            </a:rPr>
                          </m:ctrlPr>
                        </m:sSubPr>
                        <m:e>
                          <m:r>
                            <a:rPr lang="en-CA" sz="2400" i="1">
                              <a:latin typeface="Cambria Math" panose="02040503050406030204" pitchFamily="18" charset="0"/>
                            </a:rPr>
                            <m:t>𝛿</m:t>
                          </m:r>
                        </m:e>
                        <m:sub>
                          <m:r>
                            <a:rPr lang="en-CA" sz="2400" i="1">
                              <a:latin typeface="Cambria Math" panose="02040503050406030204" pitchFamily="18" charset="0"/>
                            </a:rPr>
                            <m:t>𝑡</m:t>
                          </m:r>
                        </m:sub>
                      </m:sSub>
                    </m:oMath>
                  </m:oMathPara>
                </a14:m>
                <a:endParaRPr lang="en-CA" sz="2400" b="0" dirty="0"/>
              </a:p>
            </p:txBody>
          </p:sp>
        </mc:Choice>
        <mc:Fallback xmlns="">
          <p:sp>
            <p:nvSpPr>
              <p:cNvPr id="7" name="TextBox 6">
                <a:extLst>
                  <a:ext uri="{FF2B5EF4-FFF2-40B4-BE49-F238E27FC236}">
                    <a16:creationId xmlns:a16="http://schemas.microsoft.com/office/drawing/2014/main" id="{0D47DEE9-B202-CEFE-262C-CE967AA2ACBC}"/>
                  </a:ext>
                </a:extLst>
              </p:cNvPr>
              <p:cNvSpPr txBox="1">
                <a:spLocks noRot="1" noChangeAspect="1" noMove="1" noResize="1" noEditPoints="1" noAdjustHandles="1" noChangeArrowheads="1" noChangeShapeType="1" noTextEdit="1"/>
              </p:cNvSpPr>
              <p:nvPr/>
            </p:nvSpPr>
            <p:spPr>
              <a:xfrm>
                <a:off x="6760573" y="158651"/>
                <a:ext cx="6099716" cy="830997"/>
              </a:xfrm>
              <a:prstGeom prst="rect">
                <a:avLst/>
              </a:prstGeom>
              <a:blipFill>
                <a:blip r:embed="rId3"/>
                <a:stretch>
                  <a:fillRect b="-1060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44CD012-BFAE-1EC2-0339-AF634B25058A}"/>
              </a:ext>
            </a:extLst>
          </p:cNvPr>
          <p:cNvSpPr/>
          <p:nvPr/>
        </p:nvSpPr>
        <p:spPr>
          <a:xfrm>
            <a:off x="1995544" y="3301495"/>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22C6C9-F77F-CDF3-9E92-79E5B0183596}"/>
              </a:ext>
            </a:extLst>
          </p:cNvPr>
          <p:cNvSpPr/>
          <p:nvPr/>
        </p:nvSpPr>
        <p:spPr>
          <a:xfrm>
            <a:off x="3446888" y="3030709"/>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676F61-40EC-DF49-F677-4B53610CE643}"/>
              </a:ext>
            </a:extLst>
          </p:cNvPr>
          <p:cNvSpPr/>
          <p:nvPr/>
        </p:nvSpPr>
        <p:spPr>
          <a:xfrm>
            <a:off x="2924332" y="3272918"/>
            <a:ext cx="370001" cy="3121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850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265663"/>
            <a:ext cx="9936479" cy="369332"/>
          </a:xfrm>
          <a:prstGeom prst="rect">
            <a:avLst/>
          </a:prstGeom>
          <a:noFill/>
        </p:spPr>
        <p:txBody>
          <a:bodyPr wrap="square" rtlCol="0">
            <a:spAutoFit/>
          </a:bodyPr>
          <a:lstStyle/>
          <a:p>
            <a:r>
              <a:rPr lang="en-US" dirty="0">
                <a:sym typeface="Wingdings" pitchFamily="2" charset="2"/>
              </a:rPr>
              <a:t>Finally we compute and return the </a:t>
            </a:r>
            <a:r>
              <a:rPr lang="en-US" b="1" dirty="0">
                <a:sym typeface="Wingdings" pitchFamily="2" charset="2"/>
              </a:rPr>
              <a:t>negative log-likelihood</a:t>
            </a:r>
            <a:r>
              <a:rPr lang="en-US" dirty="0">
                <a:sym typeface="Wingdings" pitchFamily="2" charset="2"/>
              </a:rPr>
              <a:t>. Why?</a:t>
            </a:r>
          </a:p>
        </p:txBody>
      </p:sp>
    </p:spTree>
    <p:extLst>
      <p:ext uri="{BB962C8B-B14F-4D97-AF65-F5344CB8AC3E}">
        <p14:creationId xmlns:p14="http://schemas.microsoft.com/office/powerpoint/2010/main" val="6539326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3139321"/>
          </a:xfrm>
          <a:prstGeom prst="rect">
            <a:avLst/>
          </a:prstGeom>
          <a:noFill/>
        </p:spPr>
        <p:txBody>
          <a:bodyPr wrap="square" rtlCol="0">
            <a:spAutoFit/>
          </a:bodyPr>
          <a:lstStyle/>
          <a:p>
            <a:r>
              <a:rPr lang="en-US" dirty="0">
                <a:sym typeface="Wingdings" pitchFamily="2" charset="2"/>
              </a:rPr>
              <a:t>Log-likelihood:</a:t>
            </a:r>
          </a:p>
          <a:p>
            <a:endParaRPr lang="en-US" dirty="0">
              <a:sym typeface="Wingdings" pitchFamily="2" charset="2"/>
            </a:endParaRPr>
          </a:p>
          <a:p>
            <a:r>
              <a:rPr lang="en-US" dirty="0">
                <a:sym typeface="Wingdings" pitchFamily="2" charset="2"/>
              </a:rPr>
              <a:t>Currently, </a:t>
            </a:r>
            <a:r>
              <a:rPr lang="en-US" i="1" dirty="0">
                <a:sym typeface="Wingdings" pitchFamily="2" charset="2"/>
              </a:rPr>
              <a:t>probs </a:t>
            </a:r>
            <a:r>
              <a:rPr lang="en-US" dirty="0">
                <a:sym typeface="Wingdings" pitchFamily="2" charset="2"/>
              </a:rPr>
              <a:t>is a vector of a bunch of probabilities—how likely it is that a subject made the choice they made: [0.11, 0.001, 0.02, …]</a:t>
            </a:r>
          </a:p>
          <a:p>
            <a:endParaRPr lang="en-US" dirty="0">
              <a:sym typeface="Wingdings" pitchFamily="2" charset="2"/>
            </a:endParaRPr>
          </a:p>
          <a:p>
            <a:r>
              <a:rPr lang="en-US" dirty="0">
                <a:sym typeface="Wingdings" pitchFamily="2" charset="2"/>
              </a:rPr>
              <a:t>Normally, if you wanted to get how likely </a:t>
            </a:r>
            <a:r>
              <a:rPr lang="en-US" i="1" dirty="0">
                <a:sym typeface="Wingdings" pitchFamily="2" charset="2"/>
              </a:rPr>
              <a:t>all </a:t>
            </a:r>
            <a:r>
              <a:rPr lang="en-US" dirty="0">
                <a:sym typeface="Wingdings" pitchFamily="2" charset="2"/>
              </a:rPr>
              <a:t>these events were, you can just multiply all these probabilities: </a:t>
            </a:r>
          </a:p>
          <a:p>
            <a:pPr algn="ctr"/>
            <a:r>
              <a:rPr lang="en-US" dirty="0">
                <a:sym typeface="Wingdings" pitchFamily="2" charset="2"/>
              </a:rPr>
              <a:t>P(Subject made choice 1, 2, 3…) = 0.11 * 0.001 * 0.02 = 0.0000022</a:t>
            </a:r>
          </a:p>
          <a:p>
            <a:pPr algn="ctr"/>
            <a:endParaRPr lang="en-US" dirty="0">
              <a:sym typeface="Wingdings" pitchFamily="2" charset="2"/>
            </a:endParaRPr>
          </a:p>
          <a:p>
            <a:r>
              <a:rPr lang="en-US" dirty="0">
                <a:sym typeface="Wingdings" pitchFamily="2" charset="2"/>
              </a:rPr>
              <a:t>But when you multiply many tiny numbers you get a </a:t>
            </a:r>
            <a:r>
              <a:rPr lang="en-US" b="1" dirty="0">
                <a:sym typeface="Wingdings" pitchFamily="2" charset="2"/>
              </a:rPr>
              <a:t>very </a:t>
            </a:r>
            <a:r>
              <a:rPr lang="en-US" dirty="0">
                <a:sym typeface="Wingdings" pitchFamily="2" charset="2"/>
              </a:rPr>
              <a:t>small number, which the computer rounds to 0. (and zero means impossible in probability!) </a:t>
            </a:r>
          </a:p>
        </p:txBody>
      </p:sp>
    </p:spTree>
    <p:extLst>
      <p:ext uri="{BB962C8B-B14F-4D97-AF65-F5344CB8AC3E}">
        <p14:creationId xmlns:p14="http://schemas.microsoft.com/office/powerpoint/2010/main" val="336626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i="1" dirty="0"/>
              <a:t>… </a:t>
            </a:r>
            <a:r>
              <a:rPr lang="en-US" dirty="0"/>
              <a:t>and thus he is surprised by the food</a:t>
            </a:r>
            <a:endParaRPr lang="en-US" i="1" dirty="0"/>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t>
            </a:r>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Dog Food Bowl with solid fill">
            <a:extLst>
              <a:ext uri="{FF2B5EF4-FFF2-40B4-BE49-F238E27FC236}">
                <a16:creationId xmlns:a16="http://schemas.microsoft.com/office/drawing/2014/main" id="{3674885E-221E-2C9F-36BE-D48E494F6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2736" y="5096670"/>
            <a:ext cx="1543050" cy="1543050"/>
          </a:xfrm>
          <a:prstGeom prst="rect">
            <a:avLst/>
          </a:prstGeom>
        </p:spPr>
      </p:pic>
    </p:spTree>
    <p:extLst>
      <p:ext uri="{BB962C8B-B14F-4D97-AF65-F5344CB8AC3E}">
        <p14:creationId xmlns:p14="http://schemas.microsoft.com/office/powerpoint/2010/main" val="2450188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a blue line&#10;&#10;Description automatically generated">
            <a:extLst>
              <a:ext uri="{FF2B5EF4-FFF2-40B4-BE49-F238E27FC236}">
                <a16:creationId xmlns:a16="http://schemas.microsoft.com/office/drawing/2014/main" id="{162EE068-3FA2-E738-07B0-43ADDEB6CC76}"/>
              </a:ext>
            </a:extLst>
          </p:cNvPr>
          <p:cNvPicPr>
            <a:picLocks noChangeAspect="1"/>
          </p:cNvPicPr>
          <p:nvPr/>
        </p:nvPicPr>
        <p:blipFill>
          <a:blip r:embed="rId2"/>
          <a:stretch>
            <a:fillRect/>
          </a:stretch>
        </p:blipFill>
        <p:spPr>
          <a:xfrm>
            <a:off x="8247274" y="3941265"/>
            <a:ext cx="3719786" cy="2789840"/>
          </a:xfrm>
          <a:prstGeom prst="rect">
            <a:avLst/>
          </a:prstGeom>
        </p:spPr>
      </p:pic>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3"/>
          <a:srcRect l="7681" r="7681"/>
          <a:stretch/>
        </p:blipFill>
        <p:spPr>
          <a:xfrm>
            <a:off x="2510028" y="1609529"/>
            <a:ext cx="5257800" cy="115039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2897973"/>
              </a:xfrm>
              <a:prstGeom prst="rect">
                <a:avLst/>
              </a:prstGeom>
              <a:noFill/>
            </p:spPr>
            <p:txBody>
              <a:bodyPr wrap="square" rtlCol="0">
                <a:spAutoFit/>
              </a:bodyPr>
              <a:lstStyle/>
              <a:p>
                <a:r>
                  <a:rPr lang="en-US" dirty="0">
                    <a:sym typeface="Wingdings" pitchFamily="2" charset="2"/>
                  </a:rPr>
                  <a:t>Log-likelihood:</a:t>
                </a:r>
              </a:p>
              <a:p>
                <a:endParaRPr lang="en-US" dirty="0">
                  <a:sym typeface="Wingdings" pitchFamily="2" charset="2"/>
                </a:endParaRPr>
              </a:p>
              <a:p>
                <a:pPr marL="0" lvl="0" indent="0" algn="l" rtl="0">
                  <a:spcBef>
                    <a:spcPts val="0"/>
                  </a:spcBef>
                  <a:spcAft>
                    <a:spcPts val="0"/>
                  </a:spcAft>
                  <a:buNone/>
                </a:pPr>
                <a:r>
                  <a:rPr lang="en-CA" dirty="0"/>
                  <a:t>To avoid this problem, we take the </a:t>
                </a:r>
                <a:r>
                  <a:rPr lang="en-CA" b="1" dirty="0"/>
                  <a:t>log </a:t>
                </a:r>
                <a:r>
                  <a:rPr lang="en-CA" dirty="0"/>
                  <a:t>of the probability, which scales in the same way as the probabilities and will have the </a:t>
                </a:r>
                <a:r>
                  <a:rPr lang="en-CA" b="1" dirty="0"/>
                  <a:t>same maxima/minima</a:t>
                </a:r>
              </a:p>
              <a:p>
                <a:pPr marL="0" lvl="0" indent="0" algn="l" rtl="0">
                  <a:spcBef>
                    <a:spcPts val="0"/>
                  </a:spcBef>
                  <a:spcAft>
                    <a:spcPts val="0"/>
                  </a:spcAft>
                  <a:buNone/>
                </a:pPr>
                <a:endParaRPr lang="en-CA" b="1" dirty="0"/>
              </a:p>
              <a:p>
                <a:pPr marL="0" lvl="0" indent="0" algn="l" rtl="0">
                  <a:spcBef>
                    <a:spcPts val="0"/>
                  </a:spcBef>
                  <a:spcAft>
                    <a:spcPts val="0"/>
                  </a:spcAft>
                  <a:buNone/>
                </a:pPr>
                <a:r>
                  <a:rPr lang="en-CA" dirty="0"/>
                  <a:t>This is helpful because products (*) becomes addition (+) in log space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As a result:</a:t>
                </a:r>
              </a:p>
              <a:p>
                <a:pPr marL="0" lvl="0" indent="0" algn="l" rtl="0">
                  <a:spcBef>
                    <a:spcPts val="0"/>
                  </a:spcBef>
                  <a:spcAft>
                    <a:spcPts val="0"/>
                  </a:spcAft>
                  <a:buNone/>
                </a:pPr>
                <a:endParaRPr lang="en-CA" dirty="0"/>
              </a:p>
              <a:p>
                <a:pPr marL="0" lvl="0" indent="0" algn="l" rtl="0">
                  <a:spcBef>
                    <a:spcPts val="0"/>
                  </a:spcBef>
                  <a:spcAft>
                    <a:spcPts val="0"/>
                  </a:spcAft>
                  <a:buNone/>
                </a:pPr>
                <a14:m>
                  <m:oMathPara xmlns:m="http://schemas.openxmlformats.org/officeDocument/2006/math">
                    <m:oMathParaPr>
                      <m:jc m:val="left"/>
                    </m:oMathParaPr>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2</m:t>
                              </m:r>
                            </m:sub>
                          </m:sSub>
                        </m:e>
                      </m:d>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𝑐h𝑜𝑖𝑐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1</m:t>
                                      </m:r>
                                    </m:sub>
                                  </m:sSub>
                                </m:e>
                              </m:d>
                            </m:e>
                          </m:d>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𝐶h𝑜𝑖𝑐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2</m:t>
                                          </m:r>
                                        </m:sub>
                                      </m:sSub>
                                    </m:e>
                                  </m:d>
                                </m:e>
                              </m:d>
                            </m:e>
                          </m:func>
                          <m:r>
                            <a:rPr lang="en-CA" b="0" i="1" smtClean="0">
                              <a:latin typeface="Cambria Math" panose="02040503050406030204" pitchFamily="18" charset="0"/>
                            </a:rPr>
                            <m:t>…</m:t>
                          </m:r>
                        </m:e>
                      </m:func>
                    </m:oMath>
                  </m:oMathPara>
                </a14:m>
                <a:endParaRPr lang="en-CA" dirty="0"/>
              </a:p>
            </p:txBody>
          </p:sp>
        </mc:Choice>
        <mc:Fallback xmlns="">
          <p:sp>
            <p:nvSpPr>
              <p:cNvPr id="4" name="TextBox 3">
                <a:extLst>
                  <a:ext uri="{FF2B5EF4-FFF2-40B4-BE49-F238E27FC236}">
                    <a16:creationId xmlns:a16="http://schemas.microsoft.com/office/drawing/2014/main" id="{7B7E0FD4-30D6-0E26-6CCD-9288C1126281}"/>
                  </a:ext>
                </a:extLst>
              </p:cNvPr>
              <p:cNvSpPr txBox="1">
                <a:spLocks noRot="1" noChangeAspect="1" noMove="1" noResize="1" noEditPoints="1" noAdjustHandles="1" noChangeArrowheads="1" noChangeShapeType="1" noTextEdit="1"/>
              </p:cNvSpPr>
              <p:nvPr/>
            </p:nvSpPr>
            <p:spPr>
              <a:xfrm>
                <a:off x="170688" y="3044946"/>
                <a:ext cx="9936479" cy="2897973"/>
              </a:xfrm>
              <a:prstGeom prst="rect">
                <a:avLst/>
              </a:prstGeom>
              <a:blipFill>
                <a:blip r:embed="rId4"/>
                <a:stretch>
                  <a:fillRect l="-511" t="-870"/>
                </a:stretch>
              </a:blipFill>
            </p:spPr>
            <p:txBody>
              <a:bodyPr/>
              <a:lstStyle/>
              <a:p>
                <a:r>
                  <a:rPr lang="en-US">
                    <a:noFill/>
                  </a:rPr>
                  <a:t> </a:t>
                </a:r>
              </a:p>
            </p:txBody>
          </p:sp>
        </mc:Fallback>
      </mc:AlternateContent>
    </p:spTree>
    <p:extLst>
      <p:ext uri="{BB962C8B-B14F-4D97-AF65-F5344CB8AC3E}">
        <p14:creationId xmlns:p14="http://schemas.microsoft.com/office/powerpoint/2010/main" val="1189965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1754326"/>
          </a:xfrm>
          <a:prstGeom prst="rect">
            <a:avLst/>
          </a:prstGeom>
          <a:noFill/>
        </p:spPr>
        <p:txBody>
          <a:bodyPr wrap="square" rtlCol="0">
            <a:spAutoFit/>
          </a:bodyPr>
          <a:lstStyle/>
          <a:p>
            <a:r>
              <a:rPr lang="en-US" dirty="0">
                <a:sym typeface="Wingdings" pitchFamily="2" charset="2"/>
              </a:rPr>
              <a:t>Log-likelihood:</a:t>
            </a:r>
          </a:p>
          <a:p>
            <a:endParaRPr lang="en-CA" dirty="0">
              <a:sym typeface="Wingdings" pitchFamily="2" charset="2"/>
            </a:endParaRPr>
          </a:p>
          <a:p>
            <a:r>
              <a:rPr lang="en-CA" dirty="0">
                <a:sym typeface="Wingdings" pitchFamily="2" charset="2"/>
              </a:rPr>
              <a:t>So, </a:t>
            </a:r>
            <a:r>
              <a:rPr lang="en-CA" i="1" dirty="0">
                <a:sym typeface="Wingdings" pitchFamily="2" charset="2"/>
              </a:rPr>
              <a:t>sum </a:t>
            </a:r>
            <a:r>
              <a:rPr lang="en-CA" dirty="0">
                <a:sym typeface="Wingdings" pitchFamily="2" charset="2"/>
              </a:rPr>
              <a:t>of </a:t>
            </a:r>
            <a:r>
              <a:rPr lang="en-CA" i="1" dirty="0">
                <a:sym typeface="Wingdings" pitchFamily="2" charset="2"/>
              </a:rPr>
              <a:t>log</a:t>
            </a:r>
            <a:r>
              <a:rPr lang="en-CA" dirty="0">
                <a:sym typeface="Wingdings" pitchFamily="2" charset="2"/>
              </a:rPr>
              <a:t> probabilities gives us a value that is proportional to the total likelihood of each participant’s choice according to our model. We call this value the </a:t>
            </a:r>
            <a:r>
              <a:rPr lang="en-CA" b="1" dirty="0">
                <a:sym typeface="Wingdings" pitchFamily="2" charset="2"/>
              </a:rPr>
              <a:t>cumulative</a:t>
            </a:r>
            <a:r>
              <a:rPr lang="en-CA" dirty="0">
                <a:sym typeface="Wingdings" pitchFamily="2" charset="2"/>
              </a:rPr>
              <a:t> </a:t>
            </a:r>
            <a:r>
              <a:rPr lang="en-CA" b="1" dirty="0">
                <a:sym typeface="Wingdings" pitchFamily="2" charset="2"/>
              </a:rPr>
              <a:t>log-likelihood. </a:t>
            </a:r>
            <a:endParaRPr lang="en-CA" dirty="0">
              <a:sym typeface="Wingdings" pitchFamily="2" charset="2"/>
            </a:endParaRPr>
          </a:p>
          <a:p>
            <a:endParaRPr lang="en-CA" dirty="0">
              <a:sym typeface="Wingdings" pitchFamily="2" charset="2"/>
            </a:endParaRPr>
          </a:p>
          <a:p>
            <a:r>
              <a:rPr lang="en-CA" dirty="0">
                <a:sym typeface="Wingdings" pitchFamily="2" charset="2"/>
              </a:rPr>
              <a:t>As we will see, that is all we need to find our parameter values!   </a:t>
            </a:r>
            <a:endParaRPr lang="en-US" dirty="0">
              <a:sym typeface="Wingdings" pitchFamily="2" charset="2"/>
            </a:endParaRPr>
          </a:p>
        </p:txBody>
      </p:sp>
    </p:spTree>
    <p:extLst>
      <p:ext uri="{BB962C8B-B14F-4D97-AF65-F5344CB8AC3E}">
        <p14:creationId xmlns:p14="http://schemas.microsoft.com/office/powerpoint/2010/main" val="15055929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3" name="Picture 2">
            <a:extLst>
              <a:ext uri="{FF2B5EF4-FFF2-40B4-BE49-F238E27FC236}">
                <a16:creationId xmlns:a16="http://schemas.microsoft.com/office/drawing/2014/main" id="{5F9C41D9-98FE-6B5E-0912-B8570CCAA48D}"/>
              </a:ext>
            </a:extLst>
          </p:cNvPr>
          <p:cNvPicPr>
            <a:picLocks noChangeAspect="1"/>
          </p:cNvPicPr>
          <p:nvPr/>
        </p:nvPicPr>
        <p:blipFill rotWithShape="1">
          <a:blip r:embed="rId2"/>
          <a:srcRect l="7681" r="7681"/>
          <a:stretch/>
        </p:blipFill>
        <p:spPr>
          <a:xfrm>
            <a:off x="2510028" y="1609529"/>
            <a:ext cx="5257800" cy="1150394"/>
          </a:xfrm>
          <a:prstGeom prst="rect">
            <a:avLst/>
          </a:prstGeom>
        </p:spPr>
      </p:pic>
      <p:sp>
        <p:nvSpPr>
          <p:cNvPr id="4" name="TextBox 3">
            <a:extLst>
              <a:ext uri="{FF2B5EF4-FFF2-40B4-BE49-F238E27FC236}">
                <a16:creationId xmlns:a16="http://schemas.microsoft.com/office/drawing/2014/main" id="{7B7E0FD4-30D6-0E26-6CCD-9288C1126281}"/>
              </a:ext>
            </a:extLst>
          </p:cNvPr>
          <p:cNvSpPr txBox="1"/>
          <p:nvPr/>
        </p:nvSpPr>
        <p:spPr>
          <a:xfrm>
            <a:off x="170688" y="3044946"/>
            <a:ext cx="9936479" cy="3139321"/>
          </a:xfrm>
          <a:prstGeom prst="rect">
            <a:avLst/>
          </a:prstGeom>
          <a:noFill/>
        </p:spPr>
        <p:txBody>
          <a:bodyPr wrap="square" rtlCol="0">
            <a:spAutoFit/>
          </a:bodyPr>
          <a:lstStyle/>
          <a:p>
            <a:r>
              <a:rPr lang="en-US" b="1" dirty="0">
                <a:sym typeface="Wingdings" pitchFamily="2" charset="2"/>
              </a:rPr>
              <a:t>Negative</a:t>
            </a:r>
            <a:r>
              <a:rPr lang="en-US" dirty="0">
                <a:sym typeface="Wingdings" pitchFamily="2" charset="2"/>
              </a:rPr>
              <a:t> log-likelihood:</a:t>
            </a:r>
          </a:p>
          <a:p>
            <a:endParaRPr lang="en-CA" dirty="0">
              <a:sym typeface="Wingdings" pitchFamily="2" charset="2"/>
            </a:endParaRPr>
          </a:p>
          <a:p>
            <a:r>
              <a:rPr lang="en-CA" dirty="0">
                <a:sym typeface="Wingdings" pitchFamily="2" charset="2"/>
              </a:rPr>
              <a:t>Ok, but then why the negative sign in the front?</a:t>
            </a:r>
          </a:p>
          <a:p>
            <a:endParaRPr lang="en-CA" dirty="0">
              <a:sym typeface="Wingdings" pitchFamily="2" charset="2"/>
            </a:endParaRPr>
          </a:p>
          <a:p>
            <a:r>
              <a:rPr lang="en-CA" dirty="0">
                <a:sym typeface="Wingdings" pitchFamily="2" charset="2"/>
              </a:rPr>
              <a:t>Our goal is to maximize the cumulative log-likelihood. But computer algorithms are much better at finding the </a:t>
            </a:r>
            <a:r>
              <a:rPr lang="en-CA" i="1" dirty="0">
                <a:sym typeface="Wingdings" pitchFamily="2" charset="2"/>
              </a:rPr>
              <a:t>minimum </a:t>
            </a:r>
            <a:r>
              <a:rPr lang="en-CA" dirty="0">
                <a:sym typeface="Wingdings" pitchFamily="2" charset="2"/>
              </a:rPr>
              <a:t>than the </a:t>
            </a:r>
            <a:r>
              <a:rPr lang="en-CA" i="1" dirty="0">
                <a:sym typeface="Wingdings" pitchFamily="2" charset="2"/>
              </a:rPr>
              <a:t>maximum </a:t>
            </a:r>
            <a:r>
              <a:rPr lang="en-CA" dirty="0">
                <a:sym typeface="Wingdings" pitchFamily="2" charset="2"/>
              </a:rPr>
              <a:t>of a function. </a:t>
            </a:r>
          </a:p>
          <a:p>
            <a:endParaRPr lang="en-CA" dirty="0">
              <a:sym typeface="Wingdings" pitchFamily="2" charset="2"/>
            </a:endParaRPr>
          </a:p>
          <a:p>
            <a:r>
              <a:rPr lang="en-CA" dirty="0">
                <a:sym typeface="Wingdings" pitchFamily="2" charset="2"/>
              </a:rPr>
              <a:t>As such, we add a negative sign so that the </a:t>
            </a:r>
            <a:r>
              <a:rPr lang="en-CA" i="1" dirty="0">
                <a:sym typeface="Wingdings" pitchFamily="2" charset="2"/>
              </a:rPr>
              <a:t>maximum </a:t>
            </a:r>
            <a:r>
              <a:rPr lang="en-CA" dirty="0">
                <a:sym typeface="Wingdings" pitchFamily="2" charset="2"/>
              </a:rPr>
              <a:t>of the cumulative log-likelihood becomes the minimum. </a:t>
            </a:r>
          </a:p>
          <a:p>
            <a:endParaRPr lang="en-CA" dirty="0">
              <a:sym typeface="Wingdings" pitchFamily="2" charset="2"/>
            </a:endParaRPr>
          </a:p>
          <a:p>
            <a:r>
              <a:rPr lang="en-CA" dirty="0">
                <a:sym typeface="Wingdings" pitchFamily="2" charset="2"/>
              </a:rPr>
              <a:t>We call this final target value the </a:t>
            </a:r>
            <a:r>
              <a:rPr lang="en-CA" b="1" dirty="0">
                <a:sym typeface="Wingdings" pitchFamily="2" charset="2"/>
              </a:rPr>
              <a:t>negative log-likelihood</a:t>
            </a:r>
            <a:endParaRPr lang="en-US" dirty="0">
              <a:sym typeface="Wingdings" pitchFamily="2" charset="2"/>
            </a:endParaRPr>
          </a:p>
        </p:txBody>
      </p:sp>
    </p:spTree>
    <p:extLst>
      <p:ext uri="{BB962C8B-B14F-4D97-AF65-F5344CB8AC3E}">
        <p14:creationId xmlns:p14="http://schemas.microsoft.com/office/powerpoint/2010/main" val="301733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BA493CC7-0CCA-3AF8-82A2-4779B23A54EF}"/>
              </a:ext>
            </a:extLst>
          </p:cNvPr>
          <p:cNvPicPr>
            <a:picLocks noChangeAspect="1"/>
          </p:cNvPicPr>
          <p:nvPr/>
        </p:nvPicPr>
        <p:blipFill>
          <a:blip r:embed="rId2"/>
          <a:stretch>
            <a:fillRect/>
          </a:stretch>
        </p:blipFill>
        <p:spPr>
          <a:xfrm>
            <a:off x="84083" y="1525682"/>
            <a:ext cx="5460829" cy="5220968"/>
          </a:xfrm>
          <a:prstGeom prst="rect">
            <a:avLst/>
          </a:prstGeom>
        </p:spPr>
      </p:pic>
      <p:sp>
        <p:nvSpPr>
          <p:cNvPr id="6" name="TextBox 5">
            <a:extLst>
              <a:ext uri="{FF2B5EF4-FFF2-40B4-BE49-F238E27FC236}">
                <a16:creationId xmlns:a16="http://schemas.microsoft.com/office/drawing/2014/main" id="{F72B0254-0F7B-F566-75F5-35F3EBE1E30C}"/>
              </a:ext>
            </a:extLst>
          </p:cNvPr>
          <p:cNvSpPr txBox="1"/>
          <p:nvPr/>
        </p:nvSpPr>
        <p:spPr>
          <a:xfrm>
            <a:off x="5675586" y="1690688"/>
            <a:ext cx="6432331" cy="1754326"/>
          </a:xfrm>
          <a:prstGeom prst="rect">
            <a:avLst/>
          </a:prstGeom>
          <a:noFill/>
        </p:spPr>
        <p:txBody>
          <a:bodyPr wrap="square" rtlCol="0">
            <a:spAutoFit/>
          </a:bodyPr>
          <a:lstStyle/>
          <a:p>
            <a:r>
              <a:rPr lang="en-US" dirty="0"/>
              <a:t>So now we have a function that gives us a </a:t>
            </a:r>
            <a:r>
              <a:rPr lang="en-US" b="1" dirty="0"/>
              <a:t>negative log-likelihood</a:t>
            </a:r>
            <a:r>
              <a:rPr lang="en-US" dirty="0"/>
              <a:t> telling us: </a:t>
            </a:r>
            <a:r>
              <a:rPr lang="en-US" i="1" dirty="0"/>
              <a:t>Given these parameters, how likely are this subject’s choice?</a:t>
            </a:r>
          </a:p>
          <a:p>
            <a:endParaRPr lang="en-US" i="1" dirty="0"/>
          </a:p>
          <a:p>
            <a:r>
              <a:rPr lang="en-US" dirty="0"/>
              <a:t>Now what would happen if we tried different parameters?</a:t>
            </a:r>
          </a:p>
          <a:p>
            <a:endParaRPr lang="en-US" dirty="0"/>
          </a:p>
        </p:txBody>
      </p:sp>
      <p:pic>
        <p:nvPicPr>
          <p:cNvPr id="8" name="Picture 7">
            <a:extLst>
              <a:ext uri="{FF2B5EF4-FFF2-40B4-BE49-F238E27FC236}">
                <a16:creationId xmlns:a16="http://schemas.microsoft.com/office/drawing/2014/main" id="{051CF20A-2FFB-B860-0319-962C0C8D3017}"/>
              </a:ext>
            </a:extLst>
          </p:cNvPr>
          <p:cNvPicPr>
            <a:picLocks noChangeAspect="1"/>
          </p:cNvPicPr>
          <p:nvPr/>
        </p:nvPicPr>
        <p:blipFill>
          <a:blip r:embed="rId3"/>
          <a:srcRect/>
          <a:stretch/>
        </p:blipFill>
        <p:spPr>
          <a:xfrm>
            <a:off x="6096000" y="3200400"/>
            <a:ext cx="5486400" cy="3657600"/>
          </a:xfrm>
          <a:prstGeom prst="rect">
            <a:avLst/>
          </a:prstGeom>
        </p:spPr>
      </p:pic>
      <p:grpSp>
        <p:nvGrpSpPr>
          <p:cNvPr id="15" name="Group 14">
            <a:extLst>
              <a:ext uri="{FF2B5EF4-FFF2-40B4-BE49-F238E27FC236}">
                <a16:creationId xmlns:a16="http://schemas.microsoft.com/office/drawing/2014/main" id="{A4F5DDCB-B372-A633-D539-DD4CB634783A}"/>
              </a:ext>
            </a:extLst>
          </p:cNvPr>
          <p:cNvGrpSpPr/>
          <p:nvPr/>
        </p:nvGrpSpPr>
        <p:grpSpPr>
          <a:xfrm>
            <a:off x="8378062" y="3779955"/>
            <a:ext cx="2321469" cy="2767583"/>
            <a:chOff x="8378062" y="3244334"/>
            <a:chExt cx="2321469" cy="2767583"/>
          </a:xfrm>
        </p:grpSpPr>
        <p:sp>
          <p:nvSpPr>
            <p:cNvPr id="9" name="Multiply 8">
              <a:extLst>
                <a:ext uri="{FF2B5EF4-FFF2-40B4-BE49-F238E27FC236}">
                  <a16:creationId xmlns:a16="http://schemas.microsoft.com/office/drawing/2014/main" id="{BF08ED85-46B4-4C9C-CFA0-445C15860655}"/>
                </a:ext>
              </a:extLst>
            </p:cNvPr>
            <p:cNvSpPr/>
            <p:nvPr/>
          </p:nvSpPr>
          <p:spPr>
            <a:xfrm>
              <a:off x="10279117" y="5538951"/>
              <a:ext cx="420414" cy="472966"/>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2DD618-5A99-D677-16F8-84A276D7CE10}"/>
                </a:ext>
              </a:extLst>
            </p:cNvPr>
            <p:cNvSpPr txBox="1"/>
            <p:nvPr/>
          </p:nvSpPr>
          <p:spPr>
            <a:xfrm>
              <a:off x="8378062" y="3244334"/>
              <a:ext cx="2321469" cy="369332"/>
            </a:xfrm>
            <a:prstGeom prst="rect">
              <a:avLst/>
            </a:prstGeom>
            <a:noFill/>
          </p:spPr>
          <p:txBody>
            <a:bodyPr wrap="none" rtlCol="0">
              <a:spAutoFit/>
            </a:bodyPr>
            <a:lstStyle/>
            <a:p>
              <a:r>
                <a:rPr lang="en-US" dirty="0"/>
                <a:t>Most likely parameters</a:t>
              </a:r>
            </a:p>
          </p:txBody>
        </p:sp>
        <p:cxnSp>
          <p:nvCxnSpPr>
            <p:cNvPr id="14" name="Straight Arrow Connector 13">
              <a:extLst>
                <a:ext uri="{FF2B5EF4-FFF2-40B4-BE49-F238E27FC236}">
                  <a16:creationId xmlns:a16="http://schemas.microsoft.com/office/drawing/2014/main" id="{3740151A-60AB-6BBE-3938-CE39E84ACBA2}"/>
                </a:ext>
              </a:extLst>
            </p:cNvPr>
            <p:cNvCxnSpPr>
              <a:stCxn id="10" idx="2"/>
              <a:endCxn id="9" idx="0"/>
            </p:cNvCxnSpPr>
            <p:nvPr/>
          </p:nvCxnSpPr>
          <p:spPr>
            <a:xfrm>
              <a:off x="9538797" y="3613666"/>
              <a:ext cx="841293" cy="2038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808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391E-4FAA-EF7C-17EA-5B115BB83E90}"/>
              </a:ext>
            </a:extLst>
          </p:cNvPr>
          <p:cNvSpPr>
            <a:spLocks noGrp="1"/>
          </p:cNvSpPr>
          <p:nvPr>
            <p:ph type="title"/>
          </p:nvPr>
        </p:nvSpPr>
        <p:spPr/>
        <p:txBody>
          <a:bodyPr/>
          <a:lstStyle/>
          <a:p>
            <a:r>
              <a:rPr lang="en-US" dirty="0"/>
              <a:t>The likelihood function</a:t>
            </a:r>
          </a:p>
        </p:txBody>
      </p:sp>
      <p:pic>
        <p:nvPicPr>
          <p:cNvPr id="5" name="Picture 4" descr="A screen shot of a computer program&#10;&#10;Description automatically generated">
            <a:extLst>
              <a:ext uri="{FF2B5EF4-FFF2-40B4-BE49-F238E27FC236}">
                <a16:creationId xmlns:a16="http://schemas.microsoft.com/office/drawing/2014/main" id="{BA493CC7-0CCA-3AF8-82A2-4779B23A54EF}"/>
              </a:ext>
            </a:extLst>
          </p:cNvPr>
          <p:cNvPicPr>
            <a:picLocks noChangeAspect="1"/>
          </p:cNvPicPr>
          <p:nvPr/>
        </p:nvPicPr>
        <p:blipFill>
          <a:blip r:embed="rId2"/>
          <a:stretch>
            <a:fillRect/>
          </a:stretch>
        </p:blipFill>
        <p:spPr>
          <a:xfrm>
            <a:off x="84083" y="1525682"/>
            <a:ext cx="5460829" cy="5220968"/>
          </a:xfrm>
          <a:prstGeom prst="rect">
            <a:avLst/>
          </a:prstGeom>
        </p:spPr>
      </p:pic>
      <p:sp>
        <p:nvSpPr>
          <p:cNvPr id="6" name="TextBox 5">
            <a:extLst>
              <a:ext uri="{FF2B5EF4-FFF2-40B4-BE49-F238E27FC236}">
                <a16:creationId xmlns:a16="http://schemas.microsoft.com/office/drawing/2014/main" id="{F72B0254-0F7B-F566-75F5-35F3EBE1E30C}"/>
              </a:ext>
            </a:extLst>
          </p:cNvPr>
          <p:cNvSpPr txBox="1"/>
          <p:nvPr/>
        </p:nvSpPr>
        <p:spPr>
          <a:xfrm>
            <a:off x="5675586" y="1690688"/>
            <a:ext cx="6432331" cy="923330"/>
          </a:xfrm>
          <a:prstGeom prst="rect">
            <a:avLst/>
          </a:prstGeom>
          <a:noFill/>
        </p:spPr>
        <p:txBody>
          <a:bodyPr wrap="square" rtlCol="0">
            <a:spAutoFit/>
          </a:bodyPr>
          <a:lstStyle/>
          <a:p>
            <a:r>
              <a:rPr lang="en-US" dirty="0"/>
              <a:t>But in practice we can’t see this distribution of likelihoods</a:t>
            </a:r>
          </a:p>
          <a:p>
            <a:endParaRPr lang="en-US" dirty="0"/>
          </a:p>
          <a:p>
            <a:r>
              <a:rPr lang="en-US" dirty="0"/>
              <a:t>Instead we use an </a:t>
            </a:r>
            <a:r>
              <a:rPr lang="en-US" b="1" dirty="0"/>
              <a:t>optimizer </a:t>
            </a:r>
            <a:r>
              <a:rPr lang="en-US" dirty="0"/>
              <a:t>to find these most likely parameter</a:t>
            </a:r>
          </a:p>
        </p:txBody>
      </p:sp>
      <p:pic>
        <p:nvPicPr>
          <p:cNvPr id="8" name="Picture 7">
            <a:extLst>
              <a:ext uri="{FF2B5EF4-FFF2-40B4-BE49-F238E27FC236}">
                <a16:creationId xmlns:a16="http://schemas.microsoft.com/office/drawing/2014/main" id="{051CF20A-2FFB-B860-0319-962C0C8D3017}"/>
              </a:ext>
            </a:extLst>
          </p:cNvPr>
          <p:cNvPicPr>
            <a:picLocks noChangeAspect="1"/>
          </p:cNvPicPr>
          <p:nvPr/>
        </p:nvPicPr>
        <p:blipFill>
          <a:blip r:embed="rId3"/>
          <a:srcRect/>
          <a:stretch/>
        </p:blipFill>
        <p:spPr>
          <a:xfrm>
            <a:off x="6096000" y="3200400"/>
            <a:ext cx="5486400" cy="3657600"/>
          </a:xfrm>
          <a:prstGeom prst="rect">
            <a:avLst/>
          </a:prstGeom>
        </p:spPr>
      </p:pic>
    </p:spTree>
    <p:extLst>
      <p:ext uri="{BB962C8B-B14F-4D97-AF65-F5344CB8AC3E}">
        <p14:creationId xmlns:p14="http://schemas.microsoft.com/office/powerpoint/2010/main" val="42859722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a:blip r:embed="rId2"/>
          <a:stretch>
            <a:fillRect/>
          </a:stretch>
        </p:blipFill>
        <p:spPr>
          <a:xfrm>
            <a:off x="102694" y="2259875"/>
            <a:ext cx="5350689" cy="2432131"/>
          </a:xfrm>
        </p:spPr>
      </p:pic>
      <p:sp>
        <p:nvSpPr>
          <p:cNvPr id="6" name="TextBox 5">
            <a:extLst>
              <a:ext uri="{FF2B5EF4-FFF2-40B4-BE49-F238E27FC236}">
                <a16:creationId xmlns:a16="http://schemas.microsoft.com/office/drawing/2014/main" id="{2C50B432-70E5-1834-8784-B198A5C3C647}"/>
              </a:ext>
            </a:extLst>
          </p:cNvPr>
          <p:cNvSpPr txBox="1"/>
          <p:nvPr/>
        </p:nvSpPr>
        <p:spPr>
          <a:xfrm>
            <a:off x="5656975" y="2259875"/>
            <a:ext cx="6432331" cy="1754326"/>
          </a:xfrm>
          <a:prstGeom prst="rect">
            <a:avLst/>
          </a:prstGeom>
          <a:noFill/>
        </p:spPr>
        <p:txBody>
          <a:bodyPr wrap="square" rtlCol="0">
            <a:spAutoFit/>
          </a:bodyPr>
          <a:lstStyle/>
          <a:p>
            <a:r>
              <a:rPr lang="en-US" dirty="0"/>
              <a:t>This code does the following:</a:t>
            </a:r>
          </a:p>
          <a:p>
            <a:endParaRPr lang="en-US" dirty="0"/>
          </a:p>
          <a:p>
            <a:pPr marL="342900" indent="-342900">
              <a:buFont typeface="+mj-lt"/>
              <a:buAutoNum type="arabicPeriod"/>
            </a:pPr>
            <a:r>
              <a:rPr lang="en-US" dirty="0"/>
              <a:t>Loops through each subject in our dataset</a:t>
            </a:r>
          </a:p>
          <a:p>
            <a:pPr marL="342900" indent="-342900">
              <a:buFont typeface="+mj-lt"/>
              <a:buAutoNum type="arabicPeriod"/>
            </a:pPr>
            <a:r>
              <a:rPr lang="en-US" dirty="0"/>
              <a:t>Finds the parameters that make their data most likely</a:t>
            </a:r>
          </a:p>
          <a:p>
            <a:pPr marL="342900" indent="-342900">
              <a:buFont typeface="+mj-lt"/>
              <a:buAutoNum type="arabicPeriod"/>
            </a:pPr>
            <a:endParaRPr lang="en-US" dirty="0"/>
          </a:p>
          <a:p>
            <a:r>
              <a:rPr lang="en-US" dirty="0"/>
              <a:t>Let’s break it down! </a:t>
            </a:r>
          </a:p>
        </p:txBody>
      </p:sp>
    </p:spTree>
    <p:extLst>
      <p:ext uri="{BB962C8B-B14F-4D97-AF65-F5344CB8AC3E}">
        <p14:creationId xmlns:p14="http://schemas.microsoft.com/office/powerpoint/2010/main" val="329554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b="85745"/>
          <a:stretch/>
        </p:blipFill>
        <p:spPr>
          <a:xfrm>
            <a:off x="2730280" y="1690688"/>
            <a:ext cx="5350689" cy="346691"/>
          </a:xfrm>
        </p:spPr>
      </p:pic>
      <p:sp>
        <p:nvSpPr>
          <p:cNvPr id="6" name="TextBox 5">
            <a:extLst>
              <a:ext uri="{FF2B5EF4-FFF2-40B4-BE49-F238E27FC236}">
                <a16:creationId xmlns:a16="http://schemas.microsoft.com/office/drawing/2014/main" id="{2C50B432-70E5-1834-8784-B198A5C3C647}"/>
              </a:ext>
            </a:extLst>
          </p:cNvPr>
          <p:cNvSpPr txBox="1"/>
          <p:nvPr/>
        </p:nvSpPr>
        <p:spPr>
          <a:xfrm>
            <a:off x="401803" y="2646919"/>
            <a:ext cx="10161093" cy="1477328"/>
          </a:xfrm>
          <a:prstGeom prst="rect">
            <a:avLst/>
          </a:prstGeom>
          <a:noFill/>
        </p:spPr>
        <p:txBody>
          <a:bodyPr wrap="square" rtlCol="0">
            <a:spAutoFit/>
          </a:bodyPr>
          <a:lstStyle/>
          <a:p>
            <a:r>
              <a:rPr lang="en-US" dirty="0"/>
              <a:t>As before, we will loop through each participant where </a:t>
            </a:r>
          </a:p>
          <a:p>
            <a:endParaRPr lang="en-US" dirty="0"/>
          </a:p>
          <a:p>
            <a:pPr marL="285750" indent="-285750">
              <a:buFont typeface="Arial" panose="020B0604020202020204" pitchFamily="34" charset="0"/>
              <a:buChar char="•"/>
            </a:pPr>
            <a:r>
              <a:rPr lang="en-US" i="1" dirty="0" err="1"/>
              <a:t>i</a:t>
            </a:r>
            <a:r>
              <a:rPr lang="en-US" dirty="0"/>
              <a:t> keeps track of which subject we’re at (e.g., subject </a:t>
            </a:r>
            <a:r>
              <a:rPr lang="en-US" dirty="0" err="1"/>
              <a:t>i</a:t>
            </a:r>
            <a:r>
              <a:rPr lang="en-US" dirty="0"/>
              <a:t>/20)</a:t>
            </a:r>
          </a:p>
          <a:p>
            <a:pPr marL="285750" indent="-285750">
              <a:buFont typeface="Arial" panose="020B0604020202020204" pitchFamily="34" charset="0"/>
              <a:buChar char="•"/>
            </a:pPr>
            <a:r>
              <a:rPr lang="en-US" i="1" dirty="0" err="1"/>
              <a:t>pid</a:t>
            </a:r>
            <a:r>
              <a:rPr lang="en-US" dirty="0"/>
              <a:t> is the participant’s participant ID</a:t>
            </a:r>
          </a:p>
          <a:p>
            <a:pPr marL="285750" indent="-285750">
              <a:buFont typeface="Arial" panose="020B0604020202020204" pitchFamily="34" charset="0"/>
              <a:buChar char="•"/>
            </a:pPr>
            <a:r>
              <a:rPr lang="en-US" i="1" dirty="0" err="1"/>
              <a:t>subj_df</a:t>
            </a:r>
            <a:r>
              <a:rPr lang="en-US" i="1" dirty="0"/>
              <a:t> </a:t>
            </a:r>
            <a:r>
              <a:rPr lang="en-US" dirty="0"/>
              <a:t>is a subset of our data that contains data from that subject only</a:t>
            </a:r>
            <a:endParaRPr lang="en-US" i="1" dirty="0"/>
          </a:p>
        </p:txBody>
      </p:sp>
    </p:spTree>
    <p:extLst>
      <p:ext uri="{BB962C8B-B14F-4D97-AF65-F5344CB8AC3E}">
        <p14:creationId xmlns:p14="http://schemas.microsoft.com/office/powerpoint/2010/main" val="29559996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t="35497" b="39257"/>
          <a:stretch/>
        </p:blipFill>
        <p:spPr>
          <a:xfrm>
            <a:off x="2320376" y="1690688"/>
            <a:ext cx="6332712" cy="726691"/>
          </a:xfrm>
        </p:spPr>
      </p:pic>
      <p:sp>
        <p:nvSpPr>
          <p:cNvPr id="6" name="TextBox 5">
            <a:extLst>
              <a:ext uri="{FF2B5EF4-FFF2-40B4-BE49-F238E27FC236}">
                <a16:creationId xmlns:a16="http://schemas.microsoft.com/office/drawing/2014/main" id="{2C50B432-70E5-1834-8784-B198A5C3C647}"/>
              </a:ext>
            </a:extLst>
          </p:cNvPr>
          <p:cNvSpPr txBox="1"/>
          <p:nvPr/>
        </p:nvSpPr>
        <p:spPr>
          <a:xfrm>
            <a:off x="401803" y="2646919"/>
            <a:ext cx="10161093" cy="2031325"/>
          </a:xfrm>
          <a:prstGeom prst="rect">
            <a:avLst/>
          </a:prstGeom>
          <a:noFill/>
        </p:spPr>
        <p:txBody>
          <a:bodyPr wrap="square" rtlCol="0">
            <a:spAutoFit/>
          </a:bodyPr>
          <a:lstStyle/>
          <a:p>
            <a:r>
              <a:rPr lang="en-US" dirty="0"/>
              <a:t>Now we need to create an </a:t>
            </a:r>
            <a:r>
              <a:rPr lang="en-US" b="1" dirty="0"/>
              <a:t>objective function</a:t>
            </a:r>
            <a:endParaRPr lang="en-US" dirty="0"/>
          </a:p>
          <a:p>
            <a:endParaRPr lang="en-US" i="1" dirty="0"/>
          </a:p>
          <a:p>
            <a:r>
              <a:rPr lang="en-US" dirty="0"/>
              <a:t>Here we use the </a:t>
            </a:r>
            <a:r>
              <a:rPr lang="en-US" dirty="0" err="1"/>
              <a:t>rl_lik</a:t>
            </a:r>
            <a:r>
              <a:rPr lang="en-US" dirty="0"/>
              <a:t> function we saw earlier, but we simply fix the choices and rewards to the current subject’s history of choices and rewards. </a:t>
            </a:r>
          </a:p>
          <a:p>
            <a:endParaRPr lang="en-US" dirty="0"/>
          </a:p>
          <a:p>
            <a:r>
              <a:rPr lang="en-US" dirty="0"/>
              <a:t>In other words, the objective function is the same as the </a:t>
            </a:r>
            <a:r>
              <a:rPr lang="en-US" dirty="0" err="1"/>
              <a:t>rl_lik</a:t>
            </a:r>
            <a:r>
              <a:rPr lang="en-US" dirty="0"/>
              <a:t> function, but now the </a:t>
            </a:r>
            <a:r>
              <a:rPr lang="en-US" b="1" dirty="0"/>
              <a:t>only thing that can change </a:t>
            </a:r>
            <a:r>
              <a:rPr lang="en-US" dirty="0"/>
              <a:t>are the two parameters, </a:t>
            </a:r>
            <a:r>
              <a:rPr lang="en-US" i="1" dirty="0"/>
              <a:t>pars</a:t>
            </a:r>
            <a:r>
              <a:rPr lang="en-US" dirty="0"/>
              <a:t> </a:t>
            </a:r>
          </a:p>
        </p:txBody>
      </p:sp>
    </p:spTree>
    <p:extLst>
      <p:ext uri="{BB962C8B-B14F-4D97-AF65-F5344CB8AC3E}">
        <p14:creationId xmlns:p14="http://schemas.microsoft.com/office/powerpoint/2010/main" val="2095726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t="62934" b="-6068"/>
          <a:stretch/>
        </p:blipFill>
        <p:spPr>
          <a:xfrm>
            <a:off x="2315993" y="1548018"/>
            <a:ext cx="6332712" cy="1241572"/>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B432-70E5-1834-8784-B198A5C3C647}"/>
                  </a:ext>
                </a:extLst>
              </p:cNvPr>
              <p:cNvSpPr txBox="1"/>
              <p:nvPr/>
            </p:nvSpPr>
            <p:spPr>
              <a:xfrm>
                <a:off x="401802" y="2789590"/>
                <a:ext cx="10161093" cy="2585323"/>
              </a:xfrm>
              <a:prstGeom prst="rect">
                <a:avLst/>
              </a:prstGeom>
              <a:noFill/>
            </p:spPr>
            <p:txBody>
              <a:bodyPr wrap="square" rtlCol="0">
                <a:spAutoFit/>
              </a:bodyPr>
              <a:lstStyle/>
              <a:p>
                <a:r>
                  <a:rPr lang="en-US" dirty="0"/>
                  <a:t>Our optimizer, needs two things: </a:t>
                </a:r>
              </a:p>
              <a:p>
                <a:endParaRPr lang="en-US" dirty="0"/>
              </a:p>
              <a:p>
                <a:pPr marL="342900" indent="-342900">
                  <a:buFont typeface="+mj-lt"/>
                  <a:buAutoNum type="arabicPeriod"/>
                </a:pPr>
                <a:r>
                  <a:rPr lang="en-US" dirty="0"/>
                  <a:t>The objective function we just described</a:t>
                </a:r>
              </a:p>
              <a:p>
                <a:pPr marL="342900" indent="-342900">
                  <a:buFont typeface="+mj-lt"/>
                  <a:buAutoNum type="arabicPeriod"/>
                </a:pPr>
                <a:endParaRPr lang="en-US" dirty="0"/>
              </a:p>
              <a:p>
                <a:pPr marL="342900" indent="-342900">
                  <a:buFont typeface="+mj-lt"/>
                  <a:buAutoNum type="arabicPeriod"/>
                </a:pPr>
                <a:r>
                  <a:rPr lang="en-US" dirty="0"/>
                  <a:t>A starting point—some place to start “guessing” parameters. These can be anything; you just need to guess two values as an initial guess for </a:t>
                </a:r>
                <a14:m>
                  <m:oMath xmlns:m="http://schemas.openxmlformats.org/officeDocument/2006/math">
                    <m:r>
                      <a:rPr lang="en-CA" b="0" i="1" smtClean="0">
                        <a:latin typeface="Cambria Math" panose="02040503050406030204" pitchFamily="18" charset="0"/>
                      </a:rPr>
                      <m:t>𝛼</m:t>
                    </m:r>
                    <m:r>
                      <a:rPr lang="en-CA" b="0" i="1" smtClean="0">
                        <a:latin typeface="Cambria Math" panose="02040503050406030204" pitchFamily="18" charset="0"/>
                      </a:rPr>
                      <m:t>, </m:t>
                    </m:r>
                    <m:r>
                      <a:rPr lang="en-CA" b="0" i="1" smtClean="0">
                        <a:latin typeface="Cambria Math" panose="02040503050406030204" pitchFamily="18" charset="0"/>
                      </a:rPr>
                      <m:t>𝛽</m:t>
                    </m:r>
                  </m:oMath>
                </a14:m>
                <a:endParaRPr lang="en-US" dirty="0"/>
              </a:p>
              <a:p>
                <a:pPr marL="342900" indent="-342900">
                  <a:buFont typeface="+mj-lt"/>
                  <a:buAutoNum type="arabicPeriod"/>
                </a:pPr>
                <a:endParaRPr lang="en-US" dirty="0"/>
              </a:p>
              <a:p>
                <a:r>
                  <a:rPr lang="en-US" dirty="0"/>
                  <a:t>The starting point in this case is </a:t>
                </a:r>
                <a:r>
                  <a:rPr lang="en-US" i="1" dirty="0"/>
                  <a:t>x0</a:t>
                </a:r>
                <a:r>
                  <a:rPr lang="en-US" dirty="0"/>
                  <a:t>, which is just two random values between 0 and 1 for </a:t>
                </a:r>
                <a14:m>
                  <m:oMath xmlns:m="http://schemas.openxmlformats.org/officeDocument/2006/math">
                    <m:r>
                      <a:rPr lang="en-CA" b="0" i="1" smtClean="0">
                        <a:latin typeface="Cambria Math" panose="02040503050406030204" pitchFamily="18" charset="0"/>
                      </a:rPr>
                      <m:t>𝛼</m:t>
                    </m:r>
                  </m:oMath>
                </a14:m>
                <a:r>
                  <a:rPr lang="en-US" dirty="0"/>
                  <a:t> and between 1 and 5 for </a:t>
                </a:r>
                <a14:m>
                  <m:oMath xmlns:m="http://schemas.openxmlformats.org/officeDocument/2006/math">
                    <m:r>
                      <a:rPr lang="en-CA" b="0" i="1" smtClean="0">
                        <a:latin typeface="Cambria Math" panose="02040503050406030204" pitchFamily="18" charset="0"/>
                      </a:rPr>
                      <m:t>𝛽</m:t>
                    </m:r>
                  </m:oMath>
                </a14:m>
                <a:endParaRPr lang="en-US" dirty="0"/>
              </a:p>
            </p:txBody>
          </p:sp>
        </mc:Choice>
        <mc:Fallback xmlns="">
          <p:sp>
            <p:nvSpPr>
              <p:cNvPr id="6" name="TextBox 5">
                <a:extLst>
                  <a:ext uri="{FF2B5EF4-FFF2-40B4-BE49-F238E27FC236}">
                    <a16:creationId xmlns:a16="http://schemas.microsoft.com/office/drawing/2014/main" id="{2C50B432-70E5-1834-8784-B198A5C3C647}"/>
                  </a:ext>
                </a:extLst>
              </p:cNvPr>
              <p:cNvSpPr txBox="1">
                <a:spLocks noRot="1" noChangeAspect="1" noMove="1" noResize="1" noEditPoints="1" noAdjustHandles="1" noChangeArrowheads="1" noChangeShapeType="1" noTextEdit="1"/>
              </p:cNvSpPr>
              <p:nvPr/>
            </p:nvSpPr>
            <p:spPr>
              <a:xfrm>
                <a:off x="401802" y="2789590"/>
                <a:ext cx="10161093" cy="2585323"/>
              </a:xfrm>
              <a:prstGeom prst="rect">
                <a:avLst/>
              </a:prstGeom>
              <a:blipFill>
                <a:blip r:embed="rId3"/>
                <a:stretch>
                  <a:fillRect l="-499" t="-976" b="-292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0C2BC06-4A14-BC4F-392D-0DD187265207}"/>
              </a:ext>
            </a:extLst>
          </p:cNvPr>
          <p:cNvSpPr/>
          <p:nvPr/>
        </p:nvSpPr>
        <p:spPr>
          <a:xfrm>
            <a:off x="2659117" y="1765738"/>
            <a:ext cx="5065986" cy="2732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4712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5" name="Content Placeholder 4" descr="A screen shot of a computer code&#10;&#10;Description automatically generated">
            <a:extLst>
              <a:ext uri="{FF2B5EF4-FFF2-40B4-BE49-F238E27FC236}">
                <a16:creationId xmlns:a16="http://schemas.microsoft.com/office/drawing/2014/main" id="{12D33DFF-8A20-FB8C-2F18-F2CF26A4A333}"/>
              </a:ext>
            </a:extLst>
          </p:cNvPr>
          <p:cNvPicPr>
            <a:picLocks noGrp="1" noChangeAspect="1"/>
          </p:cNvPicPr>
          <p:nvPr>
            <p:ph idx="1"/>
          </p:nvPr>
        </p:nvPicPr>
        <p:blipFill rotWithShape="1">
          <a:blip r:embed="rId2"/>
          <a:srcRect t="62934" b="-6068"/>
          <a:stretch/>
        </p:blipFill>
        <p:spPr>
          <a:xfrm>
            <a:off x="2315993" y="1548018"/>
            <a:ext cx="6332712" cy="1241572"/>
          </a:xfrm>
        </p:spPr>
      </p:pic>
      <p:sp>
        <p:nvSpPr>
          <p:cNvPr id="6" name="TextBox 5">
            <a:extLst>
              <a:ext uri="{FF2B5EF4-FFF2-40B4-BE49-F238E27FC236}">
                <a16:creationId xmlns:a16="http://schemas.microsoft.com/office/drawing/2014/main" id="{2C50B432-70E5-1834-8784-B198A5C3C647}"/>
              </a:ext>
            </a:extLst>
          </p:cNvPr>
          <p:cNvSpPr txBox="1"/>
          <p:nvPr/>
        </p:nvSpPr>
        <p:spPr>
          <a:xfrm>
            <a:off x="401802" y="2830673"/>
            <a:ext cx="10161093" cy="646331"/>
          </a:xfrm>
          <a:prstGeom prst="rect">
            <a:avLst/>
          </a:prstGeom>
          <a:noFill/>
        </p:spPr>
        <p:txBody>
          <a:bodyPr wrap="square" rtlCol="0">
            <a:spAutoFit/>
          </a:bodyPr>
          <a:lstStyle/>
          <a:p>
            <a:r>
              <a:rPr lang="en-CA" dirty="0"/>
              <a:t>Once this is provided, we can optimize our function by simply passing it, along with the starting point, to the </a:t>
            </a:r>
            <a:r>
              <a:rPr lang="en-CA" i="1" dirty="0"/>
              <a:t>minimize </a:t>
            </a:r>
            <a:r>
              <a:rPr lang="en-CA" dirty="0"/>
              <a:t>function in the </a:t>
            </a:r>
            <a:r>
              <a:rPr lang="en-CA" dirty="0" err="1"/>
              <a:t>scipy.optimize</a:t>
            </a:r>
            <a:r>
              <a:rPr lang="en-CA" dirty="0"/>
              <a:t> module!</a:t>
            </a:r>
            <a:endParaRPr lang="en-US" dirty="0"/>
          </a:p>
        </p:txBody>
      </p:sp>
      <p:sp>
        <p:nvSpPr>
          <p:cNvPr id="3" name="Rectangle 2">
            <a:extLst>
              <a:ext uri="{FF2B5EF4-FFF2-40B4-BE49-F238E27FC236}">
                <a16:creationId xmlns:a16="http://schemas.microsoft.com/office/drawing/2014/main" id="{60C2BC06-4A14-BC4F-392D-0DD187265207}"/>
              </a:ext>
            </a:extLst>
          </p:cNvPr>
          <p:cNvSpPr/>
          <p:nvPr/>
        </p:nvSpPr>
        <p:spPr>
          <a:xfrm>
            <a:off x="2606565" y="2312276"/>
            <a:ext cx="4056994" cy="2732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mputer screen shot of a code&#10;&#10;Description automatically generated">
            <a:extLst>
              <a:ext uri="{FF2B5EF4-FFF2-40B4-BE49-F238E27FC236}">
                <a16:creationId xmlns:a16="http://schemas.microsoft.com/office/drawing/2014/main" id="{A8C6AF55-D10B-6DF6-F43B-7C76BD33875D}"/>
              </a:ext>
            </a:extLst>
          </p:cNvPr>
          <p:cNvPicPr>
            <a:picLocks noChangeAspect="1"/>
          </p:cNvPicPr>
          <p:nvPr/>
        </p:nvPicPr>
        <p:blipFill>
          <a:blip r:embed="rId3"/>
          <a:stretch>
            <a:fillRect/>
          </a:stretch>
        </p:blipFill>
        <p:spPr>
          <a:xfrm>
            <a:off x="288158" y="3855885"/>
            <a:ext cx="4636813" cy="2244217"/>
          </a:xfrm>
          <a:prstGeom prst="rect">
            <a:avLst/>
          </a:prstGeom>
        </p:spPr>
      </p:pic>
      <p:grpSp>
        <p:nvGrpSpPr>
          <p:cNvPr id="13" name="Group 12">
            <a:extLst>
              <a:ext uri="{FF2B5EF4-FFF2-40B4-BE49-F238E27FC236}">
                <a16:creationId xmlns:a16="http://schemas.microsoft.com/office/drawing/2014/main" id="{0F7D7633-00DF-39DB-DB7A-7372A3424CF0}"/>
              </a:ext>
            </a:extLst>
          </p:cNvPr>
          <p:cNvGrpSpPr/>
          <p:nvPr/>
        </p:nvGrpSpPr>
        <p:grpSpPr>
          <a:xfrm>
            <a:off x="2982258" y="4160231"/>
            <a:ext cx="6602792" cy="276999"/>
            <a:chOff x="2732690" y="4160231"/>
            <a:chExt cx="6602792" cy="276999"/>
          </a:xfrm>
        </p:grpSpPr>
        <p:cxnSp>
          <p:nvCxnSpPr>
            <p:cNvPr id="11" name="Straight Arrow Connector 10">
              <a:extLst>
                <a:ext uri="{FF2B5EF4-FFF2-40B4-BE49-F238E27FC236}">
                  <a16:creationId xmlns:a16="http://schemas.microsoft.com/office/drawing/2014/main" id="{DA595935-219D-03AD-DFB9-B7165BC9F908}"/>
                </a:ext>
              </a:extLst>
            </p:cNvPr>
            <p:cNvCxnSpPr/>
            <p:nvPr/>
          </p:nvCxnSpPr>
          <p:spPr>
            <a:xfrm>
              <a:off x="2732690" y="4298731"/>
              <a:ext cx="284830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356D67-C91C-F75D-7729-CEB733DD8B81}"/>
                </a:ext>
              </a:extLst>
            </p:cNvPr>
            <p:cNvSpPr txBox="1"/>
            <p:nvPr/>
          </p:nvSpPr>
          <p:spPr>
            <a:xfrm>
              <a:off x="5580993" y="4160231"/>
              <a:ext cx="3754489" cy="276999"/>
            </a:xfrm>
            <a:prstGeom prst="rect">
              <a:avLst/>
            </a:prstGeom>
            <a:noFill/>
          </p:spPr>
          <p:txBody>
            <a:bodyPr wrap="none" rtlCol="0">
              <a:spAutoFit/>
            </a:bodyPr>
            <a:lstStyle/>
            <a:p>
              <a:r>
                <a:rPr lang="en-US" sz="1200" dirty="0">
                  <a:solidFill>
                    <a:srgbClr val="FF0000"/>
                  </a:solidFill>
                </a:rPr>
                <a:t>The lowest negative log likelihood found by the optimizer</a:t>
              </a:r>
            </a:p>
          </p:txBody>
        </p:sp>
      </p:grpSp>
      <p:grpSp>
        <p:nvGrpSpPr>
          <p:cNvPr id="14" name="Group 13">
            <a:extLst>
              <a:ext uri="{FF2B5EF4-FFF2-40B4-BE49-F238E27FC236}">
                <a16:creationId xmlns:a16="http://schemas.microsoft.com/office/drawing/2014/main" id="{7D8901B7-E9FA-EF42-A56B-83A6847339F7}"/>
              </a:ext>
            </a:extLst>
          </p:cNvPr>
          <p:cNvGrpSpPr/>
          <p:nvPr/>
        </p:nvGrpSpPr>
        <p:grpSpPr>
          <a:xfrm>
            <a:off x="1418897" y="5489790"/>
            <a:ext cx="8166153" cy="276999"/>
            <a:chOff x="1295069" y="4160231"/>
            <a:chExt cx="8166153" cy="276999"/>
          </a:xfrm>
        </p:grpSpPr>
        <p:cxnSp>
          <p:nvCxnSpPr>
            <p:cNvPr id="15" name="Straight Arrow Connector 14">
              <a:extLst>
                <a:ext uri="{FF2B5EF4-FFF2-40B4-BE49-F238E27FC236}">
                  <a16:creationId xmlns:a16="http://schemas.microsoft.com/office/drawing/2014/main" id="{BD967DEE-2D22-7408-60CD-5E64988AA54F}"/>
                </a:ext>
              </a:extLst>
            </p:cNvPr>
            <p:cNvCxnSpPr>
              <a:cxnSpLocks/>
            </p:cNvCxnSpPr>
            <p:nvPr/>
          </p:nvCxnSpPr>
          <p:spPr>
            <a:xfrm>
              <a:off x="1295069" y="4298731"/>
              <a:ext cx="4285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994C75-BA71-E84B-6AED-361AEF905A40}"/>
                </a:ext>
              </a:extLst>
            </p:cNvPr>
            <p:cNvSpPr txBox="1"/>
            <p:nvPr/>
          </p:nvSpPr>
          <p:spPr>
            <a:xfrm>
              <a:off x="5580993" y="4160231"/>
              <a:ext cx="3880229" cy="276999"/>
            </a:xfrm>
            <a:prstGeom prst="rect">
              <a:avLst/>
            </a:prstGeom>
            <a:noFill/>
          </p:spPr>
          <p:txBody>
            <a:bodyPr wrap="none" rtlCol="0">
              <a:spAutoFit/>
            </a:bodyPr>
            <a:lstStyle/>
            <a:p>
              <a:r>
                <a:rPr lang="en-US" sz="1200" dirty="0">
                  <a:solidFill>
                    <a:srgbClr val="FF0000"/>
                  </a:solidFill>
                </a:rPr>
                <a:t>Whether the optimizer “converged” well (status = 0 is good)</a:t>
              </a:r>
            </a:p>
          </p:txBody>
        </p:sp>
      </p:grpSp>
      <p:grpSp>
        <p:nvGrpSpPr>
          <p:cNvPr id="18" name="Group 17">
            <a:extLst>
              <a:ext uri="{FF2B5EF4-FFF2-40B4-BE49-F238E27FC236}">
                <a16:creationId xmlns:a16="http://schemas.microsoft.com/office/drawing/2014/main" id="{DD120772-E6FB-C43E-039E-4FCA93CD5DBE}"/>
              </a:ext>
            </a:extLst>
          </p:cNvPr>
          <p:cNvGrpSpPr/>
          <p:nvPr/>
        </p:nvGrpSpPr>
        <p:grpSpPr>
          <a:xfrm>
            <a:off x="3841340" y="5823103"/>
            <a:ext cx="3998104" cy="276999"/>
            <a:chOff x="3717512" y="4160231"/>
            <a:chExt cx="3998104" cy="276999"/>
          </a:xfrm>
        </p:grpSpPr>
        <p:cxnSp>
          <p:nvCxnSpPr>
            <p:cNvPr id="19" name="Straight Arrow Connector 18">
              <a:extLst>
                <a:ext uri="{FF2B5EF4-FFF2-40B4-BE49-F238E27FC236}">
                  <a16:creationId xmlns:a16="http://schemas.microsoft.com/office/drawing/2014/main" id="{0D903C8E-4DEA-CCBE-0109-25851C064BB1}"/>
                </a:ext>
              </a:extLst>
            </p:cNvPr>
            <p:cNvCxnSpPr>
              <a:cxnSpLocks/>
            </p:cNvCxnSpPr>
            <p:nvPr/>
          </p:nvCxnSpPr>
          <p:spPr>
            <a:xfrm>
              <a:off x="3717512" y="4298731"/>
              <a:ext cx="18634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C12C270-A286-C051-ED2B-0D15EF6BEF74}"/>
                    </a:ext>
                  </a:extLst>
                </p:cNvPr>
                <p:cNvSpPr txBox="1"/>
                <p:nvPr/>
              </p:nvSpPr>
              <p:spPr>
                <a:xfrm>
                  <a:off x="5580993" y="4160231"/>
                  <a:ext cx="2134623" cy="276999"/>
                </a:xfrm>
                <a:prstGeom prst="rect">
                  <a:avLst/>
                </a:prstGeom>
                <a:noFill/>
              </p:spPr>
              <p:txBody>
                <a:bodyPr wrap="none" rtlCol="0">
                  <a:spAutoFit/>
                </a:bodyPr>
                <a:lstStyle/>
                <a:p>
                  <a:r>
                    <a:rPr lang="en-US" sz="1200" dirty="0">
                      <a:solidFill>
                        <a:srgbClr val="FF0000"/>
                      </a:solidFill>
                    </a:rPr>
                    <a:t>The values found for </a:t>
                  </a:r>
                  <a:r>
                    <a:rPr lang="en-US" sz="1200" i="1" dirty="0">
                      <a:solidFill>
                        <a:srgbClr val="FF0000"/>
                      </a:solidFill>
                    </a:rPr>
                    <a:t>pars </a:t>
                  </a:r>
                  <a:r>
                    <a:rPr lang="en-US" sz="1200" dirty="0">
                      <a:solidFill>
                        <a:srgbClr val="FF0000"/>
                      </a:solidFill>
                    </a:rPr>
                    <a:t>(</a:t>
                  </a:r>
                  <a14:m>
                    <m:oMath xmlns:m="http://schemas.openxmlformats.org/officeDocument/2006/math">
                      <m:r>
                        <a:rPr lang="en-CA" sz="1200" b="0" i="1" smtClean="0">
                          <a:solidFill>
                            <a:srgbClr val="FF0000"/>
                          </a:solidFill>
                          <a:latin typeface="Cambria Math" panose="02040503050406030204" pitchFamily="18" charset="0"/>
                        </a:rPr>
                        <m:t>𝛼</m:t>
                      </m:r>
                      <m:r>
                        <a:rPr lang="en-CA" sz="1200" b="0" i="1" smtClean="0">
                          <a:solidFill>
                            <a:srgbClr val="FF0000"/>
                          </a:solidFill>
                          <a:latin typeface="Cambria Math" panose="02040503050406030204" pitchFamily="18" charset="0"/>
                        </a:rPr>
                        <m:t>, </m:t>
                      </m:r>
                      <m:r>
                        <a:rPr lang="en-CA" sz="1200" b="0" i="1" smtClean="0">
                          <a:solidFill>
                            <a:srgbClr val="FF0000"/>
                          </a:solidFill>
                          <a:latin typeface="Cambria Math" panose="02040503050406030204" pitchFamily="18" charset="0"/>
                        </a:rPr>
                        <m:t>𝛽</m:t>
                      </m:r>
                    </m:oMath>
                  </a14:m>
                  <a:r>
                    <a:rPr lang="en-US" sz="1200" dirty="0">
                      <a:solidFill>
                        <a:srgbClr val="FF0000"/>
                      </a:solidFill>
                    </a:rPr>
                    <a:t>)</a:t>
                  </a:r>
                </a:p>
              </p:txBody>
            </p:sp>
          </mc:Choice>
          <mc:Fallback xmlns="">
            <p:sp>
              <p:nvSpPr>
                <p:cNvPr id="20" name="TextBox 19">
                  <a:extLst>
                    <a:ext uri="{FF2B5EF4-FFF2-40B4-BE49-F238E27FC236}">
                      <a16:creationId xmlns:a16="http://schemas.microsoft.com/office/drawing/2014/main" id="{2C12C270-A286-C051-ED2B-0D15EF6BEF74}"/>
                    </a:ext>
                  </a:extLst>
                </p:cNvPr>
                <p:cNvSpPr txBox="1">
                  <a:spLocks noRot="1" noChangeAspect="1" noMove="1" noResize="1" noEditPoints="1" noAdjustHandles="1" noChangeArrowheads="1" noChangeShapeType="1" noTextEdit="1"/>
                </p:cNvSpPr>
                <p:nvPr/>
              </p:nvSpPr>
              <p:spPr>
                <a:xfrm>
                  <a:off x="5580993" y="4160231"/>
                  <a:ext cx="2134623" cy="276999"/>
                </a:xfrm>
                <a:prstGeom prst="rect">
                  <a:avLst/>
                </a:prstGeom>
                <a:blipFill>
                  <a:blip r:embed="rId4"/>
                  <a:stretch>
                    <a:fillRect b="-13043"/>
                  </a:stretch>
                </a:blipFill>
              </p:spPr>
              <p:txBody>
                <a:bodyPr/>
                <a:lstStyle/>
                <a:p>
                  <a:r>
                    <a:rPr lang="en-US">
                      <a:noFill/>
                    </a:rPr>
                    <a:t> </a:t>
                  </a:r>
                </a:p>
              </p:txBody>
            </p:sp>
          </mc:Fallback>
        </mc:AlternateContent>
      </p:grpSp>
    </p:spTree>
    <p:extLst>
      <p:ext uri="{BB962C8B-B14F-4D97-AF65-F5344CB8AC3E}">
        <p14:creationId xmlns:p14="http://schemas.microsoft.com/office/powerpoint/2010/main" val="5852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409-EC3F-3041-8D0B-B30C16F0D930}"/>
              </a:ext>
            </a:extLst>
          </p:cNvPr>
          <p:cNvSpPr>
            <a:spLocks noGrp="1"/>
          </p:cNvSpPr>
          <p:nvPr>
            <p:ph type="title"/>
          </p:nvPr>
        </p:nvSpPr>
        <p:spPr/>
        <p:txBody>
          <a:bodyPr/>
          <a:lstStyle/>
          <a:p>
            <a:r>
              <a:rPr lang="en-US" dirty="0"/>
              <a:t>The big question: How do we learn?</a:t>
            </a:r>
          </a:p>
        </p:txBody>
      </p:sp>
      <p:sp>
        <p:nvSpPr>
          <p:cNvPr id="3" name="Content Placeholder 2">
            <a:extLst>
              <a:ext uri="{FF2B5EF4-FFF2-40B4-BE49-F238E27FC236}">
                <a16:creationId xmlns:a16="http://schemas.microsoft.com/office/drawing/2014/main" id="{70700382-F83A-8F05-E2CB-4A4395FE5CEF}"/>
              </a:ext>
            </a:extLst>
          </p:cNvPr>
          <p:cNvSpPr>
            <a:spLocks noGrp="1"/>
          </p:cNvSpPr>
          <p:nvPr>
            <p:ph idx="1"/>
          </p:nvPr>
        </p:nvSpPr>
        <p:spPr>
          <a:xfrm>
            <a:off x="838200" y="1825625"/>
            <a:ext cx="10515600" cy="4351338"/>
          </a:xfrm>
        </p:spPr>
        <p:txBody>
          <a:bodyPr/>
          <a:lstStyle/>
          <a:p>
            <a:r>
              <a:rPr lang="en-US" dirty="0"/>
              <a:t>It all goes back to a man and his dog (Pavlov, 1927)</a:t>
            </a:r>
          </a:p>
          <a:p>
            <a:r>
              <a:rPr lang="en-US" dirty="0"/>
              <a:t>On the next trial…</a:t>
            </a:r>
          </a:p>
        </p:txBody>
      </p:sp>
      <p:pic>
        <p:nvPicPr>
          <p:cNvPr id="5" name="Graphic 4" descr="Dog with solid fill">
            <a:extLst>
              <a:ext uri="{FF2B5EF4-FFF2-40B4-BE49-F238E27FC236}">
                <a16:creationId xmlns:a16="http://schemas.microsoft.com/office/drawing/2014/main" id="{88E7B9A4-BE1A-B1A2-B16B-9D6C7C206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862" y="4320382"/>
            <a:ext cx="2319338" cy="2319338"/>
          </a:xfrm>
          <a:prstGeom prst="rect">
            <a:avLst/>
          </a:prstGeom>
        </p:spPr>
      </p:pic>
      <p:sp>
        <p:nvSpPr>
          <p:cNvPr id="8" name="Cloud 7">
            <a:extLst>
              <a:ext uri="{FF2B5EF4-FFF2-40B4-BE49-F238E27FC236}">
                <a16:creationId xmlns:a16="http://schemas.microsoft.com/office/drawing/2014/main" id="{D06C6ED5-0E71-C6A8-EE2D-2A4BD68F390D}"/>
              </a:ext>
            </a:extLst>
          </p:cNvPr>
          <p:cNvSpPr/>
          <p:nvPr/>
        </p:nvSpPr>
        <p:spPr>
          <a:xfrm>
            <a:off x="2631280" y="2928939"/>
            <a:ext cx="2669382" cy="1868090"/>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A5507C0-53DC-8BD3-B006-A5F6150CBED1}"/>
              </a:ext>
            </a:extLst>
          </p:cNvPr>
          <p:cNvGrpSpPr/>
          <p:nvPr/>
        </p:nvGrpSpPr>
        <p:grpSpPr>
          <a:xfrm>
            <a:off x="8205786" y="3194052"/>
            <a:ext cx="3148014" cy="3445668"/>
            <a:chOff x="5353049" y="3194052"/>
            <a:chExt cx="3148014" cy="3445668"/>
          </a:xfrm>
        </p:grpSpPr>
        <p:sp>
          <p:nvSpPr>
            <p:cNvPr id="9" name="Rounded Rectangle 8">
              <a:extLst>
                <a:ext uri="{FF2B5EF4-FFF2-40B4-BE49-F238E27FC236}">
                  <a16:creationId xmlns:a16="http://schemas.microsoft.com/office/drawing/2014/main" id="{46114063-9D6E-A005-51D4-55F9BCE939CC}"/>
                </a:ext>
              </a:extLst>
            </p:cNvPr>
            <p:cNvSpPr/>
            <p:nvPr/>
          </p:nvSpPr>
          <p:spPr>
            <a:xfrm>
              <a:off x="5986463" y="3286125"/>
              <a:ext cx="2514600" cy="3353595"/>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6A68C3-DEBD-B526-7C23-B42F46FD7619}"/>
                </a:ext>
              </a:extLst>
            </p:cNvPr>
            <p:cNvCxnSpPr/>
            <p:nvPr/>
          </p:nvCxnSpPr>
          <p:spPr>
            <a:xfrm flipH="1" flipV="1">
              <a:off x="5572125" y="3429000"/>
              <a:ext cx="523875" cy="891382"/>
            </a:xfrm>
            <a:prstGeom prst="line">
              <a:avLst/>
            </a:prstGeom>
            <a:ln w="12700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6D1C3246-D7B5-8D47-761C-950D6D3CA534}"/>
                </a:ext>
              </a:extLst>
            </p:cNvPr>
            <p:cNvSpPr/>
            <p:nvPr/>
          </p:nvSpPr>
          <p:spPr>
            <a:xfrm>
              <a:off x="5353049" y="3194052"/>
              <a:ext cx="319088" cy="27781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3783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5358-4A8E-DEF2-7C70-9238DB10CD2C}"/>
              </a:ext>
            </a:extLst>
          </p:cNvPr>
          <p:cNvSpPr>
            <a:spLocks noGrp="1"/>
          </p:cNvSpPr>
          <p:nvPr>
            <p:ph type="title"/>
          </p:nvPr>
        </p:nvSpPr>
        <p:spPr/>
        <p:txBody>
          <a:bodyPr/>
          <a:lstStyle/>
          <a:p>
            <a:r>
              <a:rPr lang="en-US" dirty="0"/>
              <a:t>Optimizing the likelihood function</a:t>
            </a:r>
          </a:p>
        </p:txBody>
      </p:sp>
      <p:pic>
        <p:nvPicPr>
          <p:cNvPr id="8" name="Content Placeholder 4" descr="A screen shot of a computer code&#10;&#10;Description automatically generated">
            <a:extLst>
              <a:ext uri="{FF2B5EF4-FFF2-40B4-BE49-F238E27FC236}">
                <a16:creationId xmlns:a16="http://schemas.microsoft.com/office/drawing/2014/main" id="{1720BFFE-E95D-7710-1968-514F1CC11B53}"/>
              </a:ext>
            </a:extLst>
          </p:cNvPr>
          <p:cNvPicPr>
            <a:picLocks noGrp="1" noChangeAspect="1"/>
          </p:cNvPicPr>
          <p:nvPr>
            <p:ph idx="1"/>
          </p:nvPr>
        </p:nvPicPr>
        <p:blipFill>
          <a:blip r:embed="rId2"/>
          <a:stretch>
            <a:fillRect/>
          </a:stretch>
        </p:blipFill>
        <p:spPr>
          <a:xfrm>
            <a:off x="92183" y="1690688"/>
            <a:ext cx="5350689" cy="2432131"/>
          </a:xfrm>
        </p:spPr>
      </p:pic>
      <p:sp>
        <p:nvSpPr>
          <p:cNvPr id="10" name="TextBox 9">
            <a:extLst>
              <a:ext uri="{FF2B5EF4-FFF2-40B4-BE49-F238E27FC236}">
                <a16:creationId xmlns:a16="http://schemas.microsoft.com/office/drawing/2014/main" id="{EF56D292-DADD-57C3-CB69-FD666359F98A}"/>
              </a:ext>
            </a:extLst>
          </p:cNvPr>
          <p:cNvSpPr txBox="1"/>
          <p:nvPr/>
        </p:nvSpPr>
        <p:spPr>
          <a:xfrm>
            <a:off x="5696608" y="1912883"/>
            <a:ext cx="6403210" cy="646331"/>
          </a:xfrm>
          <a:prstGeom prst="rect">
            <a:avLst/>
          </a:prstGeom>
          <a:noFill/>
        </p:spPr>
        <p:txBody>
          <a:bodyPr wrap="square" rtlCol="0">
            <a:spAutoFit/>
          </a:bodyPr>
          <a:lstStyle/>
          <a:p>
            <a:r>
              <a:rPr lang="en-US" dirty="0"/>
              <a:t>If we repeat this process for each subject’s data and store their data….</a:t>
            </a:r>
          </a:p>
        </p:txBody>
      </p:sp>
      <p:pic>
        <p:nvPicPr>
          <p:cNvPr id="21" name="Picture 20">
            <a:extLst>
              <a:ext uri="{FF2B5EF4-FFF2-40B4-BE49-F238E27FC236}">
                <a16:creationId xmlns:a16="http://schemas.microsoft.com/office/drawing/2014/main" id="{C0920E26-36F4-CE61-9E2D-7C215FFAF3D6}"/>
              </a:ext>
            </a:extLst>
          </p:cNvPr>
          <p:cNvPicPr>
            <a:picLocks noChangeAspect="1"/>
          </p:cNvPicPr>
          <p:nvPr/>
        </p:nvPicPr>
        <p:blipFill>
          <a:blip r:embed="rId3"/>
          <a:srcRect/>
          <a:stretch/>
        </p:blipFill>
        <p:spPr>
          <a:xfrm>
            <a:off x="5791200" y="2781409"/>
            <a:ext cx="5770750" cy="2885375"/>
          </a:xfrm>
          <a:prstGeom prst="rect">
            <a:avLst/>
          </a:prstGeom>
        </p:spPr>
      </p:pic>
    </p:spTree>
    <p:extLst>
      <p:ext uri="{BB962C8B-B14F-4D97-AF65-F5344CB8AC3E}">
        <p14:creationId xmlns:p14="http://schemas.microsoft.com/office/powerpoint/2010/main" val="64099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E0E2-A54A-4364-C5F4-312318E8CB8C}"/>
              </a:ext>
            </a:extLst>
          </p:cNvPr>
          <p:cNvSpPr>
            <a:spLocks noGrp="1"/>
          </p:cNvSpPr>
          <p:nvPr>
            <p:ph type="title"/>
          </p:nvPr>
        </p:nvSpPr>
        <p:spPr/>
        <p:txBody>
          <a:bodyPr/>
          <a:lstStyle/>
          <a:p>
            <a:r>
              <a:rPr lang="en-US" dirty="0"/>
              <a:t>Final result</a:t>
            </a:r>
          </a:p>
        </p:txBody>
      </p:sp>
      <p:pic>
        <p:nvPicPr>
          <p:cNvPr id="5" name="Content Placeholder 4" descr="A screenshot of a computer screen&#10;&#10;Description automatically generated">
            <a:extLst>
              <a:ext uri="{FF2B5EF4-FFF2-40B4-BE49-F238E27FC236}">
                <a16:creationId xmlns:a16="http://schemas.microsoft.com/office/drawing/2014/main" id="{4D4875B4-6F8A-3BAE-3615-416105A8B7BB}"/>
              </a:ext>
            </a:extLst>
          </p:cNvPr>
          <p:cNvPicPr>
            <a:picLocks noGrp="1" noChangeAspect="1"/>
          </p:cNvPicPr>
          <p:nvPr>
            <p:ph idx="1"/>
          </p:nvPr>
        </p:nvPicPr>
        <p:blipFill>
          <a:blip r:embed="rId2"/>
          <a:stretch>
            <a:fillRect/>
          </a:stretch>
        </p:blipFill>
        <p:spPr>
          <a:xfrm>
            <a:off x="3243943" y="1803853"/>
            <a:ext cx="4655931" cy="4351338"/>
          </a:xfrm>
        </p:spPr>
      </p:pic>
    </p:spTree>
    <p:extLst>
      <p:ext uri="{BB962C8B-B14F-4D97-AF65-F5344CB8AC3E}">
        <p14:creationId xmlns:p14="http://schemas.microsoft.com/office/powerpoint/2010/main" val="31742600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7F41-B099-328B-F335-9DD532D50943}"/>
              </a:ext>
            </a:extLst>
          </p:cNvPr>
          <p:cNvSpPr>
            <a:spLocks noGrp="1"/>
          </p:cNvSpPr>
          <p:nvPr>
            <p:ph type="title"/>
          </p:nvPr>
        </p:nvSpPr>
        <p:spPr>
          <a:xfrm>
            <a:off x="838200" y="2766218"/>
            <a:ext cx="10515600" cy="1325563"/>
          </a:xfrm>
        </p:spPr>
        <p:txBody>
          <a:bodyPr/>
          <a:lstStyle/>
          <a:p>
            <a:r>
              <a:rPr lang="en-US" dirty="0"/>
              <a:t>4. Good estimation practices</a:t>
            </a:r>
          </a:p>
        </p:txBody>
      </p:sp>
      <p:sp>
        <p:nvSpPr>
          <p:cNvPr id="4" name="TextBox 3">
            <a:extLst>
              <a:ext uri="{FF2B5EF4-FFF2-40B4-BE49-F238E27FC236}">
                <a16:creationId xmlns:a16="http://schemas.microsoft.com/office/drawing/2014/main" id="{EEE94EDA-A882-0736-C7B1-A8756A2B93F5}"/>
              </a:ext>
            </a:extLst>
          </p:cNvPr>
          <p:cNvSpPr txBox="1"/>
          <p:nvPr/>
        </p:nvSpPr>
        <p:spPr>
          <a:xfrm rot="19696859">
            <a:off x="10594377" y="588966"/>
            <a:ext cx="1217000" cy="584775"/>
          </a:xfrm>
          <a:prstGeom prst="rect">
            <a:avLst/>
          </a:prstGeom>
          <a:noFill/>
        </p:spPr>
        <p:txBody>
          <a:bodyPr wrap="none" rtlCol="0">
            <a:spAutoFit/>
          </a:bodyPr>
          <a:lstStyle/>
          <a:p>
            <a:r>
              <a:rPr lang="en-US" sz="3200" i="1" u="sng" dirty="0"/>
              <a:t>Bonus</a:t>
            </a:r>
          </a:p>
        </p:txBody>
      </p:sp>
    </p:spTree>
    <p:extLst>
      <p:ext uri="{BB962C8B-B14F-4D97-AF65-F5344CB8AC3E}">
        <p14:creationId xmlns:p14="http://schemas.microsoft.com/office/powerpoint/2010/main" val="3711908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2B4-6C76-6F07-A5E9-F5240085FA42}"/>
              </a:ext>
            </a:extLst>
          </p:cNvPr>
          <p:cNvSpPr>
            <a:spLocks noGrp="1"/>
          </p:cNvSpPr>
          <p:nvPr>
            <p:ph type="title"/>
          </p:nvPr>
        </p:nvSpPr>
        <p:spPr/>
        <p:txBody>
          <a:bodyPr/>
          <a:lstStyle/>
          <a:p>
            <a:r>
              <a:rPr lang="en-US" dirty="0"/>
              <a:t>Exploring likelihood space</a:t>
            </a:r>
          </a:p>
        </p:txBody>
      </p:sp>
      <p:pic>
        <p:nvPicPr>
          <p:cNvPr id="4" name="Picture 3">
            <a:extLst>
              <a:ext uri="{FF2B5EF4-FFF2-40B4-BE49-F238E27FC236}">
                <a16:creationId xmlns:a16="http://schemas.microsoft.com/office/drawing/2014/main" id="{5439EB29-2A68-2CF6-BA50-EEB2161A789A}"/>
              </a:ext>
            </a:extLst>
          </p:cNvPr>
          <p:cNvPicPr>
            <a:picLocks noChangeAspect="1"/>
          </p:cNvPicPr>
          <p:nvPr/>
        </p:nvPicPr>
        <p:blipFill>
          <a:blip r:embed="rId2"/>
          <a:srcRect/>
          <a:stretch/>
        </p:blipFill>
        <p:spPr>
          <a:xfrm>
            <a:off x="76200" y="1690688"/>
            <a:ext cx="6139544" cy="4093029"/>
          </a:xfrm>
          <a:prstGeom prst="rect">
            <a:avLst/>
          </a:prstGeom>
        </p:spPr>
      </p:pic>
      <p:sp>
        <p:nvSpPr>
          <p:cNvPr id="5" name="TextBox 4">
            <a:extLst>
              <a:ext uri="{FF2B5EF4-FFF2-40B4-BE49-F238E27FC236}">
                <a16:creationId xmlns:a16="http://schemas.microsoft.com/office/drawing/2014/main" id="{B19BE166-C2EA-5649-D889-DA516C87D5A1}"/>
              </a:ext>
            </a:extLst>
          </p:cNvPr>
          <p:cNvSpPr txBox="1"/>
          <p:nvPr/>
        </p:nvSpPr>
        <p:spPr>
          <a:xfrm>
            <a:off x="6716486" y="1807029"/>
            <a:ext cx="5301343" cy="646331"/>
          </a:xfrm>
          <a:prstGeom prst="rect">
            <a:avLst/>
          </a:prstGeom>
          <a:noFill/>
        </p:spPr>
        <p:txBody>
          <a:bodyPr wrap="square" rtlCol="0">
            <a:spAutoFit/>
          </a:bodyPr>
          <a:lstStyle/>
          <a:p>
            <a:r>
              <a:rPr lang="en-US" dirty="0"/>
              <a:t>Ideally, our optimizer will find the parameter set with the </a:t>
            </a:r>
            <a:r>
              <a:rPr lang="en-US" b="1" dirty="0"/>
              <a:t>globally </a:t>
            </a:r>
            <a:r>
              <a:rPr lang="en-US" dirty="0"/>
              <a:t>lowest negative log likelihood</a:t>
            </a:r>
          </a:p>
        </p:txBody>
      </p:sp>
      <p:sp>
        <p:nvSpPr>
          <p:cNvPr id="6" name="Multiply 5">
            <a:extLst>
              <a:ext uri="{FF2B5EF4-FFF2-40B4-BE49-F238E27FC236}">
                <a16:creationId xmlns:a16="http://schemas.microsoft.com/office/drawing/2014/main" id="{FE3FD272-31F4-50D8-168C-C8F1281533EB}"/>
              </a:ext>
            </a:extLst>
          </p:cNvPr>
          <p:cNvSpPr/>
          <p:nvPr/>
        </p:nvSpPr>
        <p:spPr>
          <a:xfrm>
            <a:off x="4789715" y="4965926"/>
            <a:ext cx="359228" cy="4027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6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2B4-6C76-6F07-A5E9-F5240085FA42}"/>
              </a:ext>
            </a:extLst>
          </p:cNvPr>
          <p:cNvSpPr>
            <a:spLocks noGrp="1"/>
          </p:cNvSpPr>
          <p:nvPr>
            <p:ph type="title"/>
          </p:nvPr>
        </p:nvSpPr>
        <p:spPr/>
        <p:txBody>
          <a:bodyPr/>
          <a:lstStyle/>
          <a:p>
            <a:r>
              <a:rPr lang="en-US" dirty="0"/>
              <a:t>Exploring likelihood space</a:t>
            </a:r>
          </a:p>
        </p:txBody>
      </p:sp>
      <p:pic>
        <p:nvPicPr>
          <p:cNvPr id="4" name="Picture 3">
            <a:extLst>
              <a:ext uri="{FF2B5EF4-FFF2-40B4-BE49-F238E27FC236}">
                <a16:creationId xmlns:a16="http://schemas.microsoft.com/office/drawing/2014/main" id="{5439EB29-2A68-2CF6-BA50-EEB2161A789A}"/>
              </a:ext>
            </a:extLst>
          </p:cNvPr>
          <p:cNvPicPr>
            <a:picLocks noChangeAspect="1"/>
          </p:cNvPicPr>
          <p:nvPr/>
        </p:nvPicPr>
        <p:blipFill>
          <a:blip r:embed="rId2"/>
          <a:srcRect/>
          <a:stretch/>
        </p:blipFill>
        <p:spPr>
          <a:xfrm>
            <a:off x="76200" y="1690688"/>
            <a:ext cx="6139544" cy="4093029"/>
          </a:xfrm>
          <a:prstGeom prst="rect">
            <a:avLst/>
          </a:prstGeom>
        </p:spPr>
      </p:pic>
      <p:sp>
        <p:nvSpPr>
          <p:cNvPr id="5" name="TextBox 4">
            <a:extLst>
              <a:ext uri="{FF2B5EF4-FFF2-40B4-BE49-F238E27FC236}">
                <a16:creationId xmlns:a16="http://schemas.microsoft.com/office/drawing/2014/main" id="{B19BE166-C2EA-5649-D889-DA516C87D5A1}"/>
              </a:ext>
            </a:extLst>
          </p:cNvPr>
          <p:cNvSpPr txBox="1"/>
          <p:nvPr/>
        </p:nvSpPr>
        <p:spPr>
          <a:xfrm>
            <a:off x="6716486" y="1807029"/>
            <a:ext cx="5301343" cy="1754326"/>
          </a:xfrm>
          <a:prstGeom prst="rect">
            <a:avLst/>
          </a:prstGeom>
          <a:noFill/>
        </p:spPr>
        <p:txBody>
          <a:bodyPr wrap="square" rtlCol="0">
            <a:spAutoFit/>
          </a:bodyPr>
          <a:lstStyle/>
          <a:p>
            <a:r>
              <a:rPr lang="en-US" dirty="0"/>
              <a:t>Ideally, our optimizer will find the parameter set with the </a:t>
            </a:r>
            <a:r>
              <a:rPr lang="en-US" b="1" dirty="0"/>
              <a:t>globally </a:t>
            </a:r>
            <a:r>
              <a:rPr lang="en-US" dirty="0"/>
              <a:t>lowest negative log likelihood</a:t>
            </a:r>
          </a:p>
          <a:p>
            <a:endParaRPr lang="en-US" dirty="0"/>
          </a:p>
          <a:p>
            <a:r>
              <a:rPr lang="en-US" dirty="0"/>
              <a:t>However sometimes it can get </a:t>
            </a:r>
            <a:r>
              <a:rPr lang="en-US" i="1" dirty="0"/>
              <a:t>stuck </a:t>
            </a:r>
            <a:r>
              <a:rPr lang="en-US" dirty="0"/>
              <a:t>in a </a:t>
            </a:r>
            <a:r>
              <a:rPr lang="en-US" b="1" dirty="0"/>
              <a:t>local minimum, </a:t>
            </a:r>
            <a:r>
              <a:rPr lang="en-US" dirty="0"/>
              <a:t>making it seem like you found the best parameters, but are actually not ideal</a:t>
            </a:r>
          </a:p>
        </p:txBody>
      </p:sp>
      <p:sp>
        <p:nvSpPr>
          <p:cNvPr id="6" name="Multiply 5">
            <a:extLst>
              <a:ext uri="{FF2B5EF4-FFF2-40B4-BE49-F238E27FC236}">
                <a16:creationId xmlns:a16="http://schemas.microsoft.com/office/drawing/2014/main" id="{FE3FD272-31F4-50D8-168C-C8F1281533EB}"/>
              </a:ext>
            </a:extLst>
          </p:cNvPr>
          <p:cNvSpPr/>
          <p:nvPr/>
        </p:nvSpPr>
        <p:spPr>
          <a:xfrm>
            <a:off x="1915887" y="4247469"/>
            <a:ext cx="359228" cy="4027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8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2B4-6C76-6F07-A5E9-F5240085FA42}"/>
              </a:ext>
            </a:extLst>
          </p:cNvPr>
          <p:cNvSpPr>
            <a:spLocks noGrp="1"/>
          </p:cNvSpPr>
          <p:nvPr>
            <p:ph type="title"/>
          </p:nvPr>
        </p:nvSpPr>
        <p:spPr/>
        <p:txBody>
          <a:bodyPr/>
          <a:lstStyle/>
          <a:p>
            <a:r>
              <a:rPr lang="en-US" dirty="0"/>
              <a:t>Exploring likelihood space</a:t>
            </a:r>
          </a:p>
        </p:txBody>
      </p:sp>
      <p:pic>
        <p:nvPicPr>
          <p:cNvPr id="4" name="Picture 3">
            <a:extLst>
              <a:ext uri="{FF2B5EF4-FFF2-40B4-BE49-F238E27FC236}">
                <a16:creationId xmlns:a16="http://schemas.microsoft.com/office/drawing/2014/main" id="{5439EB29-2A68-2CF6-BA50-EEB2161A789A}"/>
              </a:ext>
            </a:extLst>
          </p:cNvPr>
          <p:cNvPicPr>
            <a:picLocks noChangeAspect="1"/>
          </p:cNvPicPr>
          <p:nvPr/>
        </p:nvPicPr>
        <p:blipFill>
          <a:blip r:embed="rId2"/>
          <a:srcRect/>
          <a:stretch/>
        </p:blipFill>
        <p:spPr>
          <a:xfrm>
            <a:off x="76200" y="1690688"/>
            <a:ext cx="6139544" cy="4093029"/>
          </a:xfrm>
          <a:prstGeom prst="rect">
            <a:avLst/>
          </a:prstGeom>
        </p:spPr>
      </p:pic>
      <p:sp>
        <p:nvSpPr>
          <p:cNvPr id="5" name="TextBox 4">
            <a:extLst>
              <a:ext uri="{FF2B5EF4-FFF2-40B4-BE49-F238E27FC236}">
                <a16:creationId xmlns:a16="http://schemas.microsoft.com/office/drawing/2014/main" id="{B19BE166-C2EA-5649-D889-DA516C87D5A1}"/>
              </a:ext>
            </a:extLst>
          </p:cNvPr>
          <p:cNvSpPr txBox="1"/>
          <p:nvPr/>
        </p:nvSpPr>
        <p:spPr>
          <a:xfrm>
            <a:off x="6716486" y="1807029"/>
            <a:ext cx="5301343" cy="2862322"/>
          </a:xfrm>
          <a:prstGeom prst="rect">
            <a:avLst/>
          </a:prstGeom>
          <a:noFill/>
        </p:spPr>
        <p:txBody>
          <a:bodyPr wrap="square" rtlCol="0">
            <a:spAutoFit/>
          </a:bodyPr>
          <a:lstStyle/>
          <a:p>
            <a:r>
              <a:rPr lang="en-US" dirty="0"/>
              <a:t>Ideally, our optimizer will find the parameter set with the </a:t>
            </a:r>
            <a:r>
              <a:rPr lang="en-US" b="1" dirty="0"/>
              <a:t>globally </a:t>
            </a:r>
            <a:r>
              <a:rPr lang="en-US" dirty="0"/>
              <a:t>lowest negative log likelihood</a:t>
            </a:r>
          </a:p>
          <a:p>
            <a:endParaRPr lang="en-US" dirty="0"/>
          </a:p>
          <a:p>
            <a:r>
              <a:rPr lang="en-US" dirty="0"/>
              <a:t>However sometimes it can get </a:t>
            </a:r>
            <a:r>
              <a:rPr lang="en-US" i="1" dirty="0"/>
              <a:t>stuck </a:t>
            </a:r>
            <a:r>
              <a:rPr lang="en-US" dirty="0"/>
              <a:t>in a </a:t>
            </a:r>
            <a:r>
              <a:rPr lang="en-US" b="1" dirty="0"/>
              <a:t>local minimum, </a:t>
            </a:r>
            <a:r>
              <a:rPr lang="en-US" dirty="0"/>
              <a:t>making it seem like you found the best parameters, but are actually not ideal</a:t>
            </a:r>
          </a:p>
          <a:p>
            <a:endParaRPr lang="en-US" dirty="0"/>
          </a:p>
          <a:p>
            <a:r>
              <a:rPr lang="en-US" dirty="0"/>
              <a:t>We can fix this by ”re-optimizing” the model many times with different starting points (x0) and only saving the results of the globally best estimates. </a:t>
            </a:r>
          </a:p>
        </p:txBody>
      </p:sp>
      <p:sp>
        <p:nvSpPr>
          <p:cNvPr id="6" name="Multiply 5">
            <a:extLst>
              <a:ext uri="{FF2B5EF4-FFF2-40B4-BE49-F238E27FC236}">
                <a16:creationId xmlns:a16="http://schemas.microsoft.com/office/drawing/2014/main" id="{FE3FD272-31F4-50D8-168C-C8F1281533EB}"/>
              </a:ext>
            </a:extLst>
          </p:cNvPr>
          <p:cNvSpPr/>
          <p:nvPr/>
        </p:nvSpPr>
        <p:spPr>
          <a:xfrm>
            <a:off x="1915887" y="4247469"/>
            <a:ext cx="359228" cy="4027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8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ACF0B42-16C2-3886-293A-333542C0DC0F}"/>
              </a:ext>
            </a:extLst>
          </p:cNvPr>
          <p:cNvPicPr>
            <a:picLocks noChangeAspect="1"/>
          </p:cNvPicPr>
          <p:nvPr/>
        </p:nvPicPr>
        <p:blipFill>
          <a:blip r:embed="rId2"/>
          <a:stretch>
            <a:fillRect/>
          </a:stretch>
        </p:blipFill>
        <p:spPr>
          <a:xfrm>
            <a:off x="0" y="2097314"/>
            <a:ext cx="6813280" cy="3661229"/>
          </a:xfrm>
          <a:prstGeom prst="rect">
            <a:avLst/>
          </a:prstGeom>
        </p:spPr>
      </p:pic>
      <p:sp>
        <p:nvSpPr>
          <p:cNvPr id="2" name="Title 1">
            <a:extLst>
              <a:ext uri="{FF2B5EF4-FFF2-40B4-BE49-F238E27FC236}">
                <a16:creationId xmlns:a16="http://schemas.microsoft.com/office/drawing/2014/main" id="{9A4C4FB8-8FAD-51C3-53C1-F19653CB9E79}"/>
              </a:ext>
            </a:extLst>
          </p:cNvPr>
          <p:cNvSpPr>
            <a:spLocks noGrp="1"/>
          </p:cNvSpPr>
          <p:nvPr>
            <p:ph type="title"/>
          </p:nvPr>
        </p:nvSpPr>
        <p:spPr/>
        <p:txBody>
          <a:bodyPr/>
          <a:lstStyle/>
          <a:p>
            <a:r>
              <a:rPr lang="en-US" dirty="0"/>
              <a:t>Exploring likelihood space</a:t>
            </a:r>
          </a:p>
        </p:txBody>
      </p:sp>
      <p:sp>
        <p:nvSpPr>
          <p:cNvPr id="6" name="Rectangle 5">
            <a:extLst>
              <a:ext uri="{FF2B5EF4-FFF2-40B4-BE49-F238E27FC236}">
                <a16:creationId xmlns:a16="http://schemas.microsoft.com/office/drawing/2014/main" id="{A3162BE1-4065-D38A-FA25-0C2504CE8B35}"/>
              </a:ext>
            </a:extLst>
          </p:cNvPr>
          <p:cNvSpPr/>
          <p:nvPr/>
        </p:nvSpPr>
        <p:spPr>
          <a:xfrm>
            <a:off x="283029" y="4125687"/>
            <a:ext cx="6226628" cy="16328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B41EAF4-CA66-1ED9-04FA-A399154D77EB}"/>
              </a:ext>
            </a:extLst>
          </p:cNvPr>
          <p:cNvSpPr txBox="1"/>
          <p:nvPr/>
        </p:nvSpPr>
        <p:spPr>
          <a:xfrm>
            <a:off x="7304314" y="2220686"/>
            <a:ext cx="4724400" cy="2585323"/>
          </a:xfrm>
          <a:prstGeom prst="rect">
            <a:avLst/>
          </a:prstGeom>
          <a:noFill/>
        </p:spPr>
        <p:txBody>
          <a:bodyPr wrap="square" rtlCol="0">
            <a:spAutoFit/>
          </a:bodyPr>
          <a:lstStyle/>
          <a:p>
            <a:r>
              <a:rPr lang="en-US" dirty="0"/>
              <a:t>Run the same optimization script 10 times, with different starting points each time</a:t>
            </a:r>
          </a:p>
          <a:p>
            <a:endParaRPr lang="en-US" dirty="0"/>
          </a:p>
          <a:p>
            <a:r>
              <a:rPr lang="en-US" dirty="0"/>
              <a:t>Only save the results </a:t>
            </a:r>
            <a:r>
              <a:rPr lang="en-US" i="1" dirty="0"/>
              <a:t>if </a:t>
            </a:r>
            <a:r>
              <a:rPr lang="en-US" dirty="0"/>
              <a:t>this negative log likelihood is smaller than the best current one</a:t>
            </a:r>
          </a:p>
          <a:p>
            <a:endParaRPr lang="en-US" dirty="0"/>
          </a:p>
          <a:p>
            <a:r>
              <a:rPr lang="en-US" dirty="0"/>
              <a:t>This will result in better estimates in the long-run and may help convergence issues for some subjects</a:t>
            </a:r>
          </a:p>
        </p:txBody>
      </p:sp>
    </p:spTree>
    <p:extLst>
      <p:ext uri="{BB962C8B-B14F-4D97-AF65-F5344CB8AC3E}">
        <p14:creationId xmlns:p14="http://schemas.microsoft.com/office/powerpoint/2010/main" val="29290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2325-E3A0-A1E5-2C88-E503C1F97CD9}"/>
              </a:ext>
            </a:extLst>
          </p:cNvPr>
          <p:cNvSpPr>
            <a:spLocks noGrp="1"/>
          </p:cNvSpPr>
          <p:nvPr>
            <p:ph type="title"/>
          </p:nvPr>
        </p:nvSpPr>
        <p:spPr/>
        <p:txBody>
          <a:bodyPr/>
          <a:lstStyle/>
          <a:p>
            <a:r>
              <a:rPr lang="en-US" dirty="0"/>
              <a:t>Parameter recovery</a:t>
            </a:r>
          </a:p>
        </p:txBody>
      </p:sp>
      <p:sp>
        <p:nvSpPr>
          <p:cNvPr id="3" name="Content Placeholder 2">
            <a:extLst>
              <a:ext uri="{FF2B5EF4-FFF2-40B4-BE49-F238E27FC236}">
                <a16:creationId xmlns:a16="http://schemas.microsoft.com/office/drawing/2014/main" id="{04332586-F20C-8F65-8AF8-E33CDC69BFD0}"/>
              </a:ext>
            </a:extLst>
          </p:cNvPr>
          <p:cNvSpPr>
            <a:spLocks noGrp="1"/>
          </p:cNvSpPr>
          <p:nvPr>
            <p:ph idx="1"/>
          </p:nvPr>
        </p:nvSpPr>
        <p:spPr/>
        <p:txBody>
          <a:bodyPr/>
          <a:lstStyle/>
          <a:p>
            <a:r>
              <a:rPr lang="en-US" dirty="0"/>
              <a:t>Thus far we have looked at how to estimate parameters from </a:t>
            </a:r>
            <a:r>
              <a:rPr lang="en-US" dirty="0" err="1"/>
              <a:t>behavioural</a:t>
            </a:r>
            <a:r>
              <a:rPr lang="en-US" dirty="0"/>
              <a:t> data</a:t>
            </a:r>
          </a:p>
          <a:p>
            <a:r>
              <a:rPr lang="en-US" dirty="0"/>
              <a:t>For real data, we cannot know what the </a:t>
            </a:r>
            <a:r>
              <a:rPr lang="en-US" i="1" dirty="0"/>
              <a:t>true </a:t>
            </a:r>
            <a:r>
              <a:rPr lang="en-US" dirty="0"/>
              <a:t>parameters are</a:t>
            </a:r>
          </a:p>
          <a:p>
            <a:r>
              <a:rPr lang="en-US" dirty="0"/>
              <a:t>But for simulated data, we do know which parameters were used to simulate the data</a:t>
            </a:r>
          </a:p>
          <a:p>
            <a:r>
              <a:rPr lang="en-US" dirty="0"/>
              <a:t>As such, we can see how well our prediction compared to a known reality</a:t>
            </a:r>
          </a:p>
          <a:p>
            <a:r>
              <a:rPr lang="en-US" dirty="0"/>
              <a:t>This process is known as </a:t>
            </a:r>
            <a:r>
              <a:rPr lang="en-US" b="1" dirty="0"/>
              <a:t>parameter recovery</a:t>
            </a:r>
            <a:r>
              <a:rPr lang="en-US" dirty="0"/>
              <a:t> </a:t>
            </a:r>
          </a:p>
        </p:txBody>
      </p:sp>
    </p:spTree>
    <p:extLst>
      <p:ext uri="{BB962C8B-B14F-4D97-AF65-F5344CB8AC3E}">
        <p14:creationId xmlns:p14="http://schemas.microsoft.com/office/powerpoint/2010/main" val="262117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Parameter recovery</a:t>
            </a:r>
          </a:p>
        </p:txBody>
      </p:sp>
      <p:pic>
        <p:nvPicPr>
          <p:cNvPr id="5" name="Content Placeholder 4" descr="A comparison of a graph&#10;&#10;Description automatically generated with medium confidence">
            <a:extLst>
              <a:ext uri="{FF2B5EF4-FFF2-40B4-BE49-F238E27FC236}">
                <a16:creationId xmlns:a16="http://schemas.microsoft.com/office/drawing/2014/main" id="{2D6A6E33-7BED-6E54-A0E2-1A7DA8BA2191}"/>
              </a:ext>
            </a:extLst>
          </p:cNvPr>
          <p:cNvPicPr>
            <a:picLocks noGrp="1" noChangeAspect="1"/>
          </p:cNvPicPr>
          <p:nvPr>
            <p:ph idx="1"/>
          </p:nvPr>
        </p:nvPicPr>
        <p:blipFill>
          <a:blip r:embed="rId2"/>
          <a:stretch>
            <a:fillRect/>
          </a:stretch>
        </p:blipFill>
        <p:spPr>
          <a:xfrm>
            <a:off x="5248507" y="2118067"/>
            <a:ext cx="6780207" cy="3390104"/>
          </a:xfrm>
        </p:spPr>
      </p:pic>
      <p:pic>
        <p:nvPicPr>
          <p:cNvPr id="7" name="Picture 6" descr="A screenshot of a computer&#10;&#10;Description automatically generated">
            <a:extLst>
              <a:ext uri="{FF2B5EF4-FFF2-40B4-BE49-F238E27FC236}">
                <a16:creationId xmlns:a16="http://schemas.microsoft.com/office/drawing/2014/main" id="{46DCE784-56D2-D789-0C91-82082AA24283}"/>
              </a:ext>
            </a:extLst>
          </p:cNvPr>
          <p:cNvPicPr>
            <a:picLocks noChangeAspect="1"/>
          </p:cNvPicPr>
          <p:nvPr/>
        </p:nvPicPr>
        <p:blipFill>
          <a:blip r:embed="rId3"/>
          <a:stretch>
            <a:fillRect/>
          </a:stretch>
        </p:blipFill>
        <p:spPr>
          <a:xfrm>
            <a:off x="163286" y="2118067"/>
            <a:ext cx="5003620" cy="3044371"/>
          </a:xfrm>
          <a:prstGeom prst="rect">
            <a:avLst/>
          </a:prstGeom>
        </p:spPr>
      </p:pic>
    </p:spTree>
    <p:extLst>
      <p:ext uri="{BB962C8B-B14F-4D97-AF65-F5344CB8AC3E}">
        <p14:creationId xmlns:p14="http://schemas.microsoft.com/office/powerpoint/2010/main" val="830793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CF90-8534-B905-5B81-7AC06FADD945}"/>
              </a:ext>
            </a:extLst>
          </p:cNvPr>
          <p:cNvSpPr>
            <a:spLocks noGrp="1"/>
          </p:cNvSpPr>
          <p:nvPr>
            <p:ph type="title"/>
          </p:nvPr>
        </p:nvSpPr>
        <p:spPr/>
        <p:txBody>
          <a:bodyPr/>
          <a:lstStyle/>
          <a:p>
            <a:r>
              <a:rPr lang="en-US" dirty="0"/>
              <a:t>Predictive checking</a:t>
            </a:r>
          </a:p>
        </p:txBody>
      </p:sp>
      <p:sp>
        <p:nvSpPr>
          <p:cNvPr id="4" name="Content Placeholder 3">
            <a:extLst>
              <a:ext uri="{FF2B5EF4-FFF2-40B4-BE49-F238E27FC236}">
                <a16:creationId xmlns:a16="http://schemas.microsoft.com/office/drawing/2014/main" id="{06F5C2E5-C4CF-68F7-C682-6FE31282AF65}"/>
              </a:ext>
            </a:extLst>
          </p:cNvPr>
          <p:cNvSpPr>
            <a:spLocks noGrp="1"/>
          </p:cNvSpPr>
          <p:nvPr>
            <p:ph idx="1"/>
          </p:nvPr>
        </p:nvSpPr>
        <p:spPr/>
        <p:txBody>
          <a:bodyPr/>
          <a:lstStyle/>
          <a:p>
            <a:r>
              <a:rPr lang="en-US" dirty="0"/>
              <a:t>While we may find good estimates for the model we specified, it does not necessarily mean that our model does a good job at explaining our data! </a:t>
            </a:r>
          </a:p>
          <a:p>
            <a:r>
              <a:rPr lang="en-US" dirty="0"/>
              <a:t>Thus, it is always good practice to simulate data </a:t>
            </a:r>
            <a:r>
              <a:rPr lang="en-US" i="1" dirty="0"/>
              <a:t>from </a:t>
            </a:r>
            <a:r>
              <a:rPr lang="en-US" dirty="0"/>
              <a:t>your model and see how it matches up with actual </a:t>
            </a:r>
            <a:r>
              <a:rPr lang="en-US" dirty="0" err="1"/>
              <a:t>behaviour</a:t>
            </a:r>
            <a:endParaRPr lang="en-US" dirty="0"/>
          </a:p>
        </p:txBody>
      </p:sp>
    </p:spTree>
    <p:extLst>
      <p:ext uri="{BB962C8B-B14F-4D97-AF65-F5344CB8AC3E}">
        <p14:creationId xmlns:p14="http://schemas.microsoft.com/office/powerpoint/2010/main" val="2486061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3360</TotalTime>
  <Words>5577</Words>
  <Application>Microsoft Macintosh PowerPoint</Application>
  <PresentationFormat>Widescreen</PresentationFormat>
  <Paragraphs>1020</Paragraphs>
  <Slides>106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Wingdings</vt:lpstr>
      <vt:lpstr>Office Theme</vt:lpstr>
      <vt:lpstr>Introduction to  Reinforcement Learning</vt:lpstr>
      <vt:lpstr>Outline</vt:lpstr>
      <vt:lpstr>Note!</vt:lpstr>
      <vt:lpstr>1. A brief history of RL algorithms</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The big question: How do we learn?</vt:lpstr>
      <vt:lpstr>Formalizing the learning process</vt:lpstr>
      <vt:lpstr>Formalizing the learning process</vt:lpstr>
      <vt:lpstr>Formalizing the learning process</vt:lpstr>
      <vt:lpstr>Formalizing the learning process</vt:lpstr>
      <vt:lpstr>An example</vt:lpstr>
      <vt:lpstr>An example</vt:lpstr>
      <vt:lpstr>An example</vt:lpstr>
      <vt:lpstr>An example</vt:lpstr>
      <vt:lpstr>Extending the example</vt:lpstr>
      <vt:lpstr>Extending the example</vt:lpstr>
      <vt:lpstr>Extending the example</vt:lpstr>
      <vt:lpstr>Extending the example</vt:lpstr>
      <vt:lpstr>The role of α</vt:lpstr>
      <vt:lpstr>A (criminally) short history of RL and DA </vt:lpstr>
      <vt:lpstr>2. A (very) simple RL experiment</vt:lpstr>
      <vt:lpstr>A typical RL choice paradigm </vt:lpstr>
      <vt:lpstr>A typical RL choice paradigm</vt:lpstr>
      <vt:lpstr>Modeling learning in this task</vt:lpstr>
      <vt:lpstr>From value to choice</vt:lpstr>
      <vt:lpstr>Modeling choice in this task</vt:lpstr>
      <vt:lpstr>Understanding β</vt:lpstr>
      <vt:lpstr>Putting it together</vt:lpstr>
      <vt:lpstr>Putting it together</vt:lpstr>
      <vt:lpstr>Putting it together</vt:lpstr>
      <vt:lpstr>Putting it together</vt:lpstr>
      <vt:lpstr>Putting it together</vt:lpstr>
      <vt:lpstr>Putting it together</vt:lpstr>
      <vt:lpstr>Putting it together</vt:lpstr>
      <vt:lpstr>Putting it together</vt:lpstr>
      <vt:lpstr>3. Overview of maximum likelihood estimation (MLE)</vt:lpstr>
      <vt:lpstr>Recap</vt:lpstr>
      <vt:lpstr>Maximum likelihood estimation</vt:lpstr>
      <vt:lpstr>MLE with coin flips</vt:lpstr>
      <vt:lpstr>MLE with coin flips</vt:lpstr>
      <vt:lpstr>MLE with coin flips</vt:lpstr>
      <vt:lpstr>MLE with coin flips</vt:lpstr>
      <vt:lpstr>MLE with coin flips</vt:lpstr>
      <vt:lpstr>MLE with coin flips</vt:lpstr>
      <vt:lpstr>MLE with coin flips</vt:lpstr>
      <vt:lpstr>MLE with coin flips</vt:lpstr>
      <vt:lpstr>MLE summary</vt:lpstr>
      <vt:lpstr>4. MLE of RL parameters (with Python) </vt:lpstr>
      <vt:lpstr>Time to get down to business</vt:lpstr>
      <vt:lpstr>Time to get down to business</vt:lpstr>
      <vt:lpstr>Time to get down to business</vt:lpstr>
      <vt:lpstr>Time to get down to business</vt:lpstr>
      <vt:lpstr>Time to get down to business</vt:lpstr>
      <vt:lpstr>Parameter estimation in Python</vt:lpstr>
      <vt:lpstr>Step 1. Importing necessary modules</vt:lpstr>
      <vt:lpstr>Step 2. Defining functions</vt:lpstr>
      <vt:lpstr>Step 2. Defining functions</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The likelihood function</vt:lpstr>
      <vt:lpstr>Optimizing the likelihood function</vt:lpstr>
      <vt:lpstr>Optimizing the likelihood function</vt:lpstr>
      <vt:lpstr>Optimizing the likelihood function</vt:lpstr>
      <vt:lpstr>Optimizing the likelihood function</vt:lpstr>
      <vt:lpstr>Optimizing the likelihood function</vt:lpstr>
      <vt:lpstr>Optimizing the likelihood function</vt:lpstr>
      <vt:lpstr>Final result</vt:lpstr>
      <vt:lpstr>4. Good estimation practices</vt:lpstr>
      <vt:lpstr>Exploring likelihood space</vt:lpstr>
      <vt:lpstr>Exploring likelihood space</vt:lpstr>
      <vt:lpstr>Exploring likelihood space</vt:lpstr>
      <vt:lpstr>Exploring likelihood space</vt:lpstr>
      <vt:lpstr>Parameter recovery</vt:lpstr>
      <vt:lpstr>Parameter recovery</vt:lpstr>
      <vt:lpstr>Predictive checking</vt:lpstr>
      <vt:lpstr>Predictive checking</vt:lpstr>
      <vt:lpstr>Predictive checking</vt:lpstr>
      <vt:lpstr>Predictive checking</vt:lpstr>
      <vt:lpstr>Conclusion</vt:lpstr>
      <vt:lpstr>What we’ve seen</vt:lpstr>
      <vt:lpstr>What we did not see</vt:lpstr>
      <vt:lpstr>Additional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Devine</dc:creator>
  <cp:lastModifiedBy>Sean Devine</cp:lastModifiedBy>
  <cp:revision>87</cp:revision>
  <cp:lastPrinted>2024-02-17T12:32:24Z</cp:lastPrinted>
  <dcterms:created xsi:type="dcterms:W3CDTF">2024-02-17T11:39:18Z</dcterms:created>
  <dcterms:modified xsi:type="dcterms:W3CDTF">2024-02-19T20:35:32Z</dcterms:modified>
</cp:coreProperties>
</file>